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384E40-8F14-4D6D-88C2-AA3F0FBB2655}" v="1" dt="2024-12-06T00:58:04.57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pamelatorresclaveria\Library\Containers\com.microsoft.Outlook\Data\tmp\Outlook%20Temp\PAUTA%20TIPO%20SUPERVISIO&#769;N%20URGENCIAS%20_fina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sz="1200" b="1" dirty="0"/>
              <a:t>Notificaciones</a:t>
            </a:r>
            <a:r>
              <a:rPr lang="es-MX" sz="1200" b="1" baseline="0" dirty="0"/>
              <a:t> RAM CMVM</a:t>
            </a:r>
            <a:endParaRPr lang="es-MX" sz="12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col"/>
        <c:grouping val="clustered"/>
        <c:varyColors val="0"/>
        <c:ser>
          <c:idx val="0"/>
          <c:order val="0"/>
          <c:spPr>
            <a:solidFill>
              <a:schemeClr val="accent1"/>
            </a:solidFill>
            <a:ln>
              <a:noFill/>
            </a:ln>
            <a:effectLst/>
          </c:spPr>
          <c:invertIfNegative val="0"/>
          <c:cat>
            <c:numRef>
              <c:f>Hoja1!$F$6:$F$11</c:f>
              <c:numCache>
                <c:formatCode>General</c:formatCode>
                <c:ptCount val="6"/>
                <c:pt idx="0">
                  <c:v>2019</c:v>
                </c:pt>
                <c:pt idx="1">
                  <c:v>2020</c:v>
                </c:pt>
                <c:pt idx="2">
                  <c:v>2021</c:v>
                </c:pt>
                <c:pt idx="3">
                  <c:v>2022</c:v>
                </c:pt>
                <c:pt idx="4">
                  <c:v>2023</c:v>
                </c:pt>
                <c:pt idx="5">
                  <c:v>2024</c:v>
                </c:pt>
              </c:numCache>
            </c:numRef>
          </c:cat>
          <c:val>
            <c:numRef>
              <c:f>Hoja1!$G$6:$G$11</c:f>
              <c:numCache>
                <c:formatCode>General</c:formatCode>
                <c:ptCount val="6"/>
                <c:pt idx="0">
                  <c:v>42</c:v>
                </c:pt>
                <c:pt idx="1">
                  <c:v>15</c:v>
                </c:pt>
                <c:pt idx="2">
                  <c:v>20</c:v>
                </c:pt>
                <c:pt idx="3">
                  <c:v>25</c:v>
                </c:pt>
                <c:pt idx="4">
                  <c:v>141</c:v>
                </c:pt>
                <c:pt idx="5">
                  <c:v>285</c:v>
                </c:pt>
              </c:numCache>
            </c:numRef>
          </c:val>
          <c:extLst>
            <c:ext xmlns:c16="http://schemas.microsoft.com/office/drawing/2014/chart" uri="{C3380CC4-5D6E-409C-BE32-E72D297353CC}">
              <c16:uniqueId val="{00000000-C67A-834E-97D6-8AAB97FD7EB0}"/>
            </c:ext>
          </c:extLst>
        </c:ser>
        <c:dLbls>
          <c:showLegendKey val="0"/>
          <c:showVal val="0"/>
          <c:showCatName val="0"/>
          <c:showSerName val="0"/>
          <c:showPercent val="0"/>
          <c:showBubbleSize val="0"/>
        </c:dLbls>
        <c:gapWidth val="219"/>
        <c:overlap val="-27"/>
        <c:axId val="2095367376"/>
        <c:axId val="1768887712"/>
      </c:barChart>
      <c:catAx>
        <c:axId val="209536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1768887712"/>
        <c:crosses val="autoZero"/>
        <c:auto val="1"/>
        <c:lblAlgn val="ctr"/>
        <c:lblOffset val="100"/>
        <c:noMultiLvlLbl val="0"/>
      </c:catAx>
      <c:valAx>
        <c:axId val="176888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2095367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8.jp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456242" y="1492950"/>
            <a:ext cx="2984569" cy="1531852"/>
          </a:xfrm>
          <a:solidFill>
            <a:srgbClr val="FFFFFF">
              <a:alpha val="12941"/>
            </a:srgbClr>
          </a:solidFill>
          <a:ln>
            <a:solidFill>
              <a:srgbClr val="00D2DD"/>
            </a:solidFill>
          </a:ln>
        </p:spPr>
        <p:txBody>
          <a:bodyPr>
            <a:normAutofit fontScale="90000"/>
          </a:bodyPr>
          <a:lstStyle/>
          <a:p>
            <a:pPr algn="just"/>
            <a:r>
              <a:rPr lang="es-CL" sz="900" b="1" dirty="0">
                <a:latin typeface="Arial" panose="020B0604020202020204" pitchFamily="34" charset="0"/>
                <a:cs typeface="Arial" panose="020B0604020202020204" pitchFamily="34" charset="0"/>
              </a:rPr>
              <a:t>Introducción: </a:t>
            </a:r>
            <a:r>
              <a:rPr lang="es-CL" sz="900" b="0" i="0" u="none" strike="noStrike" dirty="0">
                <a:solidFill>
                  <a:srgbClr val="000000"/>
                </a:solidFill>
                <a:effectLst/>
                <a:latin typeface="Arial" panose="020B0604020202020204" pitchFamily="34" charset="0"/>
                <a:cs typeface="Arial" panose="020B0604020202020204" pitchFamily="34" charset="0"/>
              </a:rPr>
              <a:t>La implementación de herramientas digitales en la atención sanitaria está transformando la manera en que los profesionales de la salud gestionan la seguridad de los pacientes. En este contexto, el uso de códigos QR como método para notificar posibles sospechas de reacciones adversas a medicamentos (RAM) emerge como una solución innovadora y eficiente. Este sistema permite a los médicos y personal de atención primaria reportar de forma ágil y directa </a:t>
            </a:r>
            <a:r>
              <a:rPr lang="es-CL" sz="900" dirty="0">
                <a:solidFill>
                  <a:srgbClr val="000000"/>
                </a:solidFill>
                <a:latin typeface="Arial" panose="020B0604020202020204" pitchFamily="34" charset="0"/>
                <a:cs typeface="Arial" panose="020B0604020202020204" pitchFamily="34" charset="0"/>
              </a:rPr>
              <a:t>problemas relacionados con medicamentos,</a:t>
            </a:r>
            <a:r>
              <a:rPr lang="es-CL" sz="900" b="0" i="0" u="none" strike="noStrike" dirty="0">
                <a:solidFill>
                  <a:srgbClr val="000000"/>
                </a:solidFill>
                <a:effectLst/>
                <a:latin typeface="Arial" panose="020B0604020202020204" pitchFamily="34" charset="0"/>
                <a:cs typeface="Arial" panose="020B0604020202020204" pitchFamily="34" charset="0"/>
              </a:rPr>
              <a:t> facilitando la recopilación de datos en tiempo real y mejorando la capacidad de respuesta. La facilidad de acceso y la inmediatez que proporciona el código QR, junto con su integración en dispositivos móviles, simplifica el proceso de notificación y promueve una cultura de seguridad en el ámbito sanitario. </a:t>
            </a:r>
            <a:endParaRPr lang="es-CL" sz="1199"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491390" y="1481941"/>
            <a:ext cx="2984569" cy="1531852"/>
          </a:xfrm>
          <a:solidFill>
            <a:srgbClr val="FFFFFF">
              <a:alpha val="12941"/>
            </a:srgbClr>
          </a:solidFill>
          <a:ln>
            <a:solidFill>
              <a:srgbClr val="00D2DD"/>
            </a:solidFill>
          </a:ln>
        </p:spPr>
        <p:txBody>
          <a:bodyPr>
            <a:normAutofit fontScale="85000" lnSpcReduction="10000"/>
          </a:bodyPr>
          <a:lstStyle/>
          <a:p>
            <a:r>
              <a:rPr lang="es-CL" dirty="0">
                <a:latin typeface="Arial" panose="020B0604020202020204" pitchFamily="34" charset="0"/>
                <a:cs typeface="Arial" panose="020B0604020202020204" pitchFamily="34" charset="0"/>
              </a:rPr>
              <a:t>Objetivo:</a:t>
            </a:r>
          </a:p>
          <a:p>
            <a:pPr marL="171450" indent="-171450" algn="just">
              <a:buFont typeface="Wingdings" pitchFamily="2" charset="2"/>
              <a:buChar char="ü"/>
            </a:pPr>
            <a:r>
              <a:rPr lang="es-CL" dirty="0">
                <a:solidFill>
                  <a:srgbClr val="000000"/>
                </a:solidFill>
                <a:latin typeface="Arial" panose="020B0604020202020204" pitchFamily="34" charset="0"/>
                <a:cs typeface="Arial" panose="020B0604020202020204" pitchFamily="34" charset="0"/>
              </a:rPr>
              <a:t>A</a:t>
            </a:r>
            <a:r>
              <a:rPr lang="es-CL" i="0" u="none" strike="noStrike" dirty="0">
                <a:solidFill>
                  <a:srgbClr val="000000"/>
                </a:solidFill>
                <a:effectLst/>
                <a:latin typeface="Arial" panose="020B0604020202020204" pitchFamily="34" charset="0"/>
                <a:cs typeface="Arial" panose="020B0604020202020204" pitchFamily="34" charset="0"/>
              </a:rPr>
              <a:t>gilizar y facilitar el proceso de notificación</a:t>
            </a:r>
            <a:r>
              <a:rPr lang="es-CL" dirty="0">
                <a:solidFill>
                  <a:srgbClr val="000000"/>
                </a:solidFill>
                <a:latin typeface="Arial" panose="020B0604020202020204" pitchFamily="34" charset="0"/>
                <a:cs typeface="Arial" panose="020B0604020202020204" pitchFamily="34" charset="0"/>
              </a:rPr>
              <a:t> de reacciones adversas a medicamentos (RAM).</a:t>
            </a:r>
          </a:p>
          <a:p>
            <a:pPr marL="171450" indent="-171450" algn="just">
              <a:buFont typeface="Wingdings" pitchFamily="2" charset="2"/>
              <a:buChar char="ü"/>
            </a:pPr>
            <a:r>
              <a:rPr lang="es-CL" dirty="0">
                <a:solidFill>
                  <a:srgbClr val="000000"/>
                </a:solidFill>
                <a:latin typeface="Arial" panose="020B0604020202020204" pitchFamily="34" charset="0"/>
                <a:cs typeface="Arial" panose="020B0604020202020204" pitchFamily="34" charset="0"/>
              </a:rPr>
              <a:t>O</a:t>
            </a:r>
            <a:r>
              <a:rPr lang="es-CL" b="0" i="0" u="none" strike="noStrike" dirty="0">
                <a:solidFill>
                  <a:srgbClr val="000000"/>
                </a:solidFill>
                <a:effectLst/>
                <a:latin typeface="Arial" panose="020B0604020202020204" pitchFamily="34" charset="0"/>
                <a:cs typeface="Arial" panose="020B0604020202020204" pitchFamily="34" charset="0"/>
              </a:rPr>
              <a:t>ptimizar la recolección de datos</a:t>
            </a:r>
          </a:p>
          <a:p>
            <a:pPr marL="171450" indent="-171450" algn="just">
              <a:buFont typeface="Wingdings" pitchFamily="2" charset="2"/>
              <a:buChar char="ü"/>
            </a:pPr>
            <a:r>
              <a:rPr lang="es-CL" dirty="0">
                <a:solidFill>
                  <a:srgbClr val="000000"/>
                </a:solidFill>
                <a:latin typeface="Arial" panose="020B0604020202020204" pitchFamily="34" charset="0"/>
                <a:cs typeface="Arial" panose="020B0604020202020204" pitchFamily="34" charset="0"/>
              </a:rPr>
              <a:t>P</a:t>
            </a:r>
            <a:r>
              <a:rPr lang="es-CL" b="0" i="0" u="none" strike="noStrike" dirty="0">
                <a:solidFill>
                  <a:srgbClr val="000000"/>
                </a:solidFill>
                <a:effectLst/>
                <a:latin typeface="Arial" panose="020B0604020202020204" pitchFamily="34" charset="0"/>
                <a:cs typeface="Arial" panose="020B0604020202020204" pitchFamily="34" charset="0"/>
              </a:rPr>
              <a:t>romover la participación activa de los profesionales de salud</a:t>
            </a:r>
          </a:p>
          <a:p>
            <a:pPr marL="171450" indent="-171450" algn="just">
              <a:buFont typeface="Wingdings" pitchFamily="2" charset="2"/>
              <a:buChar char="ü"/>
            </a:pPr>
            <a:r>
              <a:rPr lang="es-CL" dirty="0">
                <a:solidFill>
                  <a:srgbClr val="000000"/>
                </a:solidFill>
                <a:latin typeface="Arial" panose="020B0604020202020204" pitchFamily="34" charset="0"/>
                <a:cs typeface="Arial" panose="020B0604020202020204" pitchFamily="34" charset="0"/>
              </a:rPr>
              <a:t>F</a:t>
            </a:r>
            <a:r>
              <a:rPr lang="es-CL" b="0" i="0" u="none" strike="noStrike" dirty="0">
                <a:solidFill>
                  <a:srgbClr val="000000"/>
                </a:solidFill>
                <a:effectLst/>
                <a:latin typeface="Arial" panose="020B0604020202020204" pitchFamily="34" charset="0"/>
                <a:cs typeface="Arial" panose="020B0604020202020204" pitchFamily="34" charset="0"/>
              </a:rPr>
              <a:t>ortalecer los sistemas de monitoreo y prevención de riesgos farmacológicos.</a:t>
            </a:r>
            <a:r>
              <a:rPr lang="es-CL" dirty="0">
                <a:latin typeface="Arial" panose="020B0604020202020204" pitchFamily="34" charset="0"/>
                <a:cs typeface="Arial" panose="020B0604020202020204" pitchFamily="34" charset="0"/>
              </a:rPr>
              <a:t> </a:t>
            </a:r>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432626" y="3204481"/>
            <a:ext cx="6043333" cy="1175679"/>
          </a:xfrm>
          <a:prstGeom prst="rect">
            <a:avLst/>
          </a:prstGeom>
          <a:solidFill>
            <a:srgbClr val="FFFFFF">
              <a:alpha val="12941"/>
            </a:srgbClr>
          </a:solidFill>
          <a:ln>
            <a:solidFill>
              <a:srgbClr val="000067"/>
            </a:solidFill>
          </a:ln>
        </p:spPr>
        <p:txBody>
          <a:bodyPr vert="horz" lIns="60961" tIns="30481" rIns="60961" bIns="30481" rtlCol="0" anchor="t">
            <a:normAutofit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lgn="l">
              <a:spcBef>
                <a:spcPts val="0"/>
              </a:spcBef>
            </a:pPr>
            <a:r>
              <a:rPr lang="es-ES" sz="1000" dirty="0">
                <a:latin typeface="Arial" panose="020B0604020202020204" pitchFamily="34" charset="0"/>
                <a:cs typeface="Arial" panose="020B0604020202020204" pitchFamily="34" charset="0"/>
              </a:rPr>
              <a:t>Método:</a:t>
            </a:r>
          </a:p>
          <a:p>
            <a:pPr marL="219447" indent="-171450" algn="l">
              <a:spcBef>
                <a:spcPts val="0"/>
              </a:spcBef>
              <a:buFont typeface="Wingdings" pitchFamily="2" charset="2"/>
              <a:buChar char="ü"/>
            </a:pPr>
            <a:r>
              <a:rPr lang="es-ES" sz="900" dirty="0">
                <a:latin typeface="Arial" panose="020B0604020202020204" pitchFamily="34" charset="0"/>
                <a:cs typeface="Arial" panose="020B0604020202020204" pitchFamily="34" charset="0"/>
              </a:rPr>
              <a:t>Acceso a código QR en cada box clínico de atención y diarios mural internos de los equipos de salud de atención primaria para realizar reporte vía teléfonos móviles del equipo de salud</a:t>
            </a:r>
          </a:p>
          <a:p>
            <a:pPr marL="219447" indent="-171450" algn="l">
              <a:spcBef>
                <a:spcPts val="0"/>
              </a:spcBef>
              <a:buFont typeface="Wingdings" pitchFamily="2" charset="2"/>
              <a:buChar char="ü"/>
            </a:pPr>
            <a:r>
              <a:rPr lang="es-ES" sz="900" dirty="0">
                <a:latin typeface="Arial" panose="020B0604020202020204" pitchFamily="34" charset="0"/>
                <a:cs typeface="Arial" panose="020B0604020202020204" pitchFamily="34" charset="0"/>
              </a:rPr>
              <a:t>Información que ingresa vía código QR se centraliza en planilla estándar de dirección de servicios farmacéuticos (encargada comunal de farmacovigilancia), quién realiza primera evaluación y confirmación de datos para enviar según dónde este inscrito paciente información a referente de cada establecimiento de salud de farmacovigilancia que corresponde a los profesionales Químicos Farmacéuticos.</a:t>
            </a:r>
          </a:p>
          <a:p>
            <a:pPr marL="219447" indent="-171450" algn="l">
              <a:spcBef>
                <a:spcPts val="0"/>
              </a:spcBef>
              <a:buFont typeface="Wingdings" pitchFamily="2" charset="2"/>
              <a:buChar char="ü"/>
            </a:pPr>
            <a:r>
              <a:rPr lang="es-ES" sz="900" dirty="0">
                <a:latin typeface="Arial" panose="020B0604020202020204" pitchFamily="34" charset="0"/>
                <a:cs typeface="Arial" panose="020B0604020202020204" pitchFamily="34" charset="0"/>
              </a:rPr>
              <a:t>QF de cada establecimiento de salud realiza proceso de evaluación, revisión, análisis de historia clínica junto con la entrevista presencial o telemática a paciente.</a:t>
            </a:r>
          </a:p>
          <a:p>
            <a:pPr marL="219447" indent="-171450" algn="l">
              <a:spcBef>
                <a:spcPts val="0"/>
              </a:spcBef>
              <a:buFont typeface="Wingdings" pitchFamily="2" charset="2"/>
              <a:buChar char="ü"/>
            </a:pPr>
            <a:r>
              <a:rPr lang="es-ES" sz="900" dirty="0">
                <a:latin typeface="Arial" panose="020B0604020202020204" pitchFamily="34" charset="0"/>
                <a:cs typeface="Arial" panose="020B0604020202020204" pitchFamily="34" charset="0"/>
              </a:rPr>
              <a:t>Se procede a realizar notificación vía plataforma SVI a ISP.</a:t>
            </a:r>
          </a:p>
          <a:p>
            <a:pPr marL="219447" indent="-171450">
              <a:spcBef>
                <a:spcPts val="0"/>
              </a:spcBef>
              <a:buFont typeface="Wingdings" pitchFamily="2" charset="2"/>
              <a:buChar char="ü"/>
            </a:pPr>
            <a:endParaRPr lang="es-ES" sz="1200" dirty="0">
              <a:latin typeface="Arial" panose="020B0604020202020204" pitchFamily="34"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432627" y="4437852"/>
            <a:ext cx="2996375" cy="3069652"/>
          </a:xfrm>
          <a:prstGeom prst="rect">
            <a:avLst/>
          </a:prstGeom>
          <a:solidFill>
            <a:srgbClr val="FFFFFF">
              <a:alpha val="12941"/>
            </a:srgbClr>
          </a:solidFill>
          <a:ln>
            <a:solidFill>
              <a:srgbClr val="000067"/>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Resultado:</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414160" y="9479199"/>
            <a:ext cx="6332893" cy="1583232"/>
          </a:xfrm>
          <a:prstGeom prst="rect">
            <a:avLst/>
          </a:prstGeom>
          <a:ln>
            <a:solidFill>
              <a:srgbClr val="00D2DD"/>
            </a:solidFill>
          </a:ln>
        </p:spPr>
        <p:txBody>
          <a:bodyPr vert="horz" lIns="60961" tIns="30481" rIns="60961" bIns="30481" rtlCol="0" anchor="t">
            <a:normAutofit fontScale="40000" lnSpcReduction="2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lgn="just">
              <a:spcBef>
                <a:spcPts val="0"/>
              </a:spcBef>
            </a:pPr>
            <a:r>
              <a:rPr lang="es-ES" sz="2500" dirty="0">
                <a:latin typeface="Arial" panose="020B0604020202020204" pitchFamily="34" charset="0"/>
                <a:cs typeface="Arial" panose="020B0604020202020204" pitchFamily="34" charset="0"/>
              </a:rPr>
              <a:t>Conclusiones:</a:t>
            </a: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Optimización de la notificación de RAM</a:t>
            </a:r>
            <a:endParaRPr lang="es-CL" sz="2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Incremento de la participación en la farmacovigilancia</a:t>
            </a:r>
            <a:endParaRPr lang="es-CL" sz="2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Mejoría en la calidad de los datos de seguridad</a:t>
            </a:r>
            <a:endParaRPr lang="es-CL" sz="2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Fortalecimiento de la seguridad del paciente</a:t>
            </a:r>
            <a:endParaRPr lang="es-CL" sz="2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Fomento de una cultura de seguridad proactiva</a:t>
            </a:r>
            <a:endParaRPr lang="es-CL" sz="2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Reducción de barreras tecnológicas y administrativas</a:t>
            </a:r>
            <a:endParaRPr lang="es-CL" sz="28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buFont typeface="+mj-lt"/>
              <a:buAutoNum type="arabicPeriod"/>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Mejorar significativamente la eficiencia, la cobertura y la calidad de la farmacovigilancia. </a:t>
            </a:r>
            <a:endParaRPr lang="es-CL" sz="28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lvl="0" algn="just">
              <a:tabLst>
                <a:tab pos="457200" algn="l"/>
              </a:tabLst>
            </a:pPr>
            <a:endPar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lvl="0" algn="just">
              <a:tabLst>
                <a:tab pos="457200" algn="l"/>
              </a:tabLst>
            </a:pP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Este enfoque no solo optimiza los procesos de reporte, sino que también contribuye a una mayor seguridad del paciente y al fortalecimiento del sistema sanitario en su conjunto.</a:t>
            </a:r>
          </a:p>
          <a:p>
            <a:pPr lvl="0" algn="just">
              <a:tabLst>
                <a:tab pos="457200" algn="l"/>
              </a:tabLst>
            </a:pPr>
            <a:r>
              <a:rPr lang="es-CL" sz="2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Desafío: </a:t>
            </a:r>
            <a:r>
              <a:rPr lang="es-CL"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aumentar notificaciones, fomentar y educar a los equipos de salud y comunidad, ir mejorando proceso de obtención de datos. </a:t>
            </a:r>
            <a:endParaRPr lang="es-CL" sz="2800" dirty="0">
              <a:effectLst/>
              <a:latin typeface="Arial" panose="020B0604020202020204" pitchFamily="34" charset="0"/>
              <a:ea typeface="Aptos" panose="020B0004020202020204" pitchFamily="34" charset="0"/>
              <a:cs typeface="Arial" panose="020B0604020202020204" pitchFamily="34" charset="0"/>
            </a:endParaRPr>
          </a:p>
          <a:p>
            <a:pPr marL="285750" indent="-285750" algn="l">
              <a:buFontTx/>
              <a:buChar char="-"/>
            </a:pPr>
            <a:endParaRPr lang="es-ES" sz="1200" dirty="0">
              <a:latin typeface="Arial" panose="020B0604020202020204" pitchFamily="34"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948526" y="170399"/>
            <a:ext cx="3046029" cy="262685"/>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b="1" dirty="0">
                <a:solidFill>
                  <a:srgbClr val="2F3FB6"/>
                </a:solidFill>
                <a:latin typeface="Arial" panose="020B0604020202020204" pitchFamily="34" charset="0"/>
                <a:cs typeface="Arial" panose="020B0604020202020204" pitchFamily="34" charset="0"/>
              </a:rPr>
              <a:t>HERRAMIENTA DIGITAL EN ATENCIÓN PRIMARIA DE SALUD; CÓDIGO QR PARA NOTIFICACIÓN SOSPECHA RAM</a:t>
            </a:r>
            <a:endParaRPr lang="en-US" sz="1200"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14160" y="840088"/>
            <a:ext cx="5691407" cy="376713"/>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800" kern="100" dirty="0">
                <a:latin typeface="Arial" panose="020B0604020202020204" pitchFamily="34" charset="0"/>
                <a:ea typeface="Calibri" panose="020F0502020204030204" pitchFamily="34" charset="0"/>
                <a:cs typeface="Arial" panose="020B0604020202020204" pitchFamily="34" charset="0"/>
              </a:rPr>
              <a:t>Autor: QF. PAMELA TORRES CLAVERÍA-DIRECCIÓN DE SERVICIOS FARMACÉUTICOS APS-CORPORACIÓN   MUNICIPAL VIÑA DEL MAR</a:t>
            </a:r>
          </a:p>
          <a:p>
            <a:pPr lvl="0" algn="l">
              <a:lnSpc>
                <a:spcPct val="107000"/>
              </a:lnSpc>
            </a:pPr>
            <a:endParaRPr lang="es-CL" sz="1333" kern="100" dirty="0">
              <a:latin typeface="Arial" panose="020B0604020202020204" pitchFamily="34" charset="0"/>
              <a:ea typeface="Calibri" panose="020F0502020204030204" pitchFamily="34" charset="0"/>
              <a:cs typeface="Arial" panose="020B0604020202020204" pitchFamily="34" charset="0"/>
            </a:endParaRPr>
          </a:p>
        </p:txBody>
      </p:sp>
      <p:sp>
        <p:nvSpPr>
          <p:cNvPr id="29" name="CuadroTexto 28">
            <a:extLst>
              <a:ext uri="{FF2B5EF4-FFF2-40B4-BE49-F238E27FC236}">
                <a16:creationId xmlns:a16="http://schemas.microsoft.com/office/drawing/2014/main" id="{661468CB-F6D6-B9EF-EAE6-2DEB32BEECA0}"/>
              </a:ext>
            </a:extLst>
          </p:cNvPr>
          <p:cNvSpPr txBox="1"/>
          <p:nvPr/>
        </p:nvSpPr>
        <p:spPr>
          <a:xfrm>
            <a:off x="420857" y="10887004"/>
            <a:ext cx="6066870" cy="974562"/>
          </a:xfrm>
          <a:prstGeom prst="rect">
            <a:avLst/>
          </a:prstGeom>
          <a:noFill/>
        </p:spPr>
        <p:txBody>
          <a:bodyPr wrap="square">
            <a:spAutoFit/>
          </a:bodyPr>
          <a:lstStyle/>
          <a:p>
            <a:r>
              <a:rPr lang="es-CL" sz="933" dirty="0">
                <a:solidFill>
                  <a:srgbClr val="4D5156"/>
                </a:solidFill>
                <a:latin typeface="Arial" panose="020B0604020202020204" pitchFamily="34" charset="0"/>
                <a:cs typeface="Arial" panose="020B0604020202020204" pitchFamily="34" charset="0"/>
              </a:rPr>
              <a:t> </a:t>
            </a:r>
          </a:p>
          <a:p>
            <a:pPr algn="just"/>
            <a:r>
              <a:rPr lang="es-CL" sz="800" dirty="0">
                <a:latin typeface="Arial" panose="020B0604020202020204" pitchFamily="34" charset="0"/>
                <a:cs typeface="Arial" panose="020B0604020202020204" pitchFamily="34" charset="0"/>
              </a:rPr>
              <a:t>Referencias bibliográficas:</a:t>
            </a:r>
          </a:p>
          <a:p>
            <a:pPr marL="171450" indent="-171450" algn="just">
              <a:buFont typeface="Wingdings" pitchFamily="2" charset="2"/>
              <a:buChar char="ü"/>
            </a:pPr>
            <a:r>
              <a:rPr lang="es-CL" sz="800" dirty="0">
                <a:latin typeface="Arial" panose="020B0604020202020204" pitchFamily="34" charset="0"/>
                <a:cs typeface="Arial" panose="020B0604020202020204" pitchFamily="34" charset="0"/>
              </a:rPr>
              <a:t>Manual Sistema Vigilancia Integrada (SVI) para Notificación de Reacciones Adversas a medicamentos (RAM). (2023). Instituto de Salud Pública. Chile. </a:t>
            </a:r>
          </a:p>
          <a:p>
            <a:pPr marL="171450" indent="-171450" algn="just">
              <a:buFont typeface="Wingdings" pitchFamily="2" charset="2"/>
              <a:buChar char="ü"/>
            </a:pPr>
            <a:r>
              <a:rPr lang="es-CL" sz="800" u="none" strike="noStrike" dirty="0">
                <a:effectLst/>
                <a:latin typeface="Arial" panose="020B0604020202020204" pitchFamily="34" charset="0"/>
                <a:cs typeface="Arial" panose="020B0604020202020204" pitchFamily="34" charset="0"/>
              </a:rPr>
              <a:t>World Health Organization (WHO). (2021). Pharmacovigilance: A wave of the future in drug safety. World Health Organization</a:t>
            </a:r>
          </a:p>
          <a:p>
            <a:pPr marL="171450" indent="-171450" algn="just">
              <a:buFont typeface="Wingdings" pitchFamily="2" charset="2"/>
              <a:buChar char="ü"/>
            </a:pPr>
            <a:endParaRPr lang="es-CL" sz="800" i="0" u="none" strike="noStrike" dirty="0">
              <a:solidFill>
                <a:srgbClr val="000000"/>
              </a:solidFill>
              <a:effectLst/>
              <a:latin typeface="-webkit-standard"/>
            </a:endParaRPr>
          </a:p>
          <a:p>
            <a:pPr marL="171450" indent="-171450" algn="just">
              <a:buFont typeface="Wingdings" pitchFamily="2" charset="2"/>
              <a:buChar char="ü"/>
            </a:pPr>
            <a:endParaRPr lang="es-CL" sz="800"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382041" y="1123478"/>
            <a:ext cx="5982257" cy="346185"/>
          </a:xfrm>
          <a:prstGeom prst="rect">
            <a:avLst/>
          </a:prstGeom>
          <a:noFill/>
        </p:spPr>
        <p:txBody>
          <a:bodyPr wrap="square">
            <a:spAutoFit/>
          </a:bodyPr>
          <a:lstStyle/>
          <a:p>
            <a:pPr lvl="0" algn="l">
              <a:lnSpc>
                <a:spcPct val="107000"/>
              </a:lnSpc>
            </a:pPr>
            <a:r>
              <a:rPr lang="es-CL" sz="800" kern="100" dirty="0">
                <a:latin typeface="Arial" panose="020B0604020202020204" pitchFamily="34" charset="0"/>
                <a:ea typeface="Calibri" panose="020F0502020204030204" pitchFamily="34" charset="0"/>
                <a:cs typeface="Arial" panose="020B0604020202020204" pitchFamily="34" charset="0"/>
              </a:rPr>
              <a:t>Coautores: QF. CONSTANZA GONZÁLEZ/EQUIPO QUÍMICAS FARMACÉUTICAS DE LOS ESTABLECIMIENTOS DE ATENCIÓN PRIMARIA COMUNA VIÑA DEL MAR</a:t>
            </a:r>
          </a:p>
        </p:txBody>
      </p:sp>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4256" y="11738456"/>
            <a:ext cx="495166" cy="202358"/>
          </a:xfrm>
          <a:prstGeom prst="rect">
            <a:avLst/>
          </a:prstGeom>
        </p:spPr>
      </p:pic>
      <p:pic>
        <p:nvPicPr>
          <p:cNvPr id="10" name="Marcador de posición de imagen 9">
            <a:extLst>
              <a:ext uri="{FF2B5EF4-FFF2-40B4-BE49-F238E27FC236}">
                <a16:creationId xmlns:a16="http://schemas.microsoft.com/office/drawing/2014/main" id="{EE3DF6C1-AE7E-70B0-4D9B-0B46F783EA06}"/>
              </a:ext>
            </a:extLst>
          </p:cNvPr>
          <p:cNvPicPr>
            <a:picLocks noGrp="1" noChangeAspect="1"/>
          </p:cNvPicPr>
          <p:nvPr>
            <p:ph type="pic" sz="quarter" idx="16"/>
          </p:nvPr>
        </p:nvPicPr>
        <p:blipFill>
          <a:blip r:embed="rId8">
            <a:extLst>
              <a:ext uri="{28A0092B-C50C-407E-A947-70E740481C1C}">
                <a14:useLocalDpi xmlns:a14="http://schemas.microsoft.com/office/drawing/2010/main" val="0"/>
              </a:ext>
            </a:extLst>
          </a:blip>
          <a:srcRect l="701" r="701"/>
          <a:stretch>
            <a:fillRect/>
          </a:stretch>
        </p:blipFill>
        <p:spPr>
          <a:xfrm>
            <a:off x="110946" y="45755"/>
            <a:ext cx="1302768" cy="652638"/>
          </a:xfrm>
          <a:prstGeom prst="rect">
            <a:avLst/>
          </a:prstGeom>
        </p:spPr>
      </p:pic>
      <p:graphicFrame>
        <p:nvGraphicFramePr>
          <p:cNvPr id="17" name="Tabla 16">
            <a:extLst>
              <a:ext uri="{FF2B5EF4-FFF2-40B4-BE49-F238E27FC236}">
                <a16:creationId xmlns:a16="http://schemas.microsoft.com/office/drawing/2014/main" id="{CB830356-0AF2-8550-D415-00905CF59894}"/>
              </a:ext>
            </a:extLst>
          </p:cNvPr>
          <p:cNvGraphicFramePr>
            <a:graphicFrameLocks noGrp="1"/>
          </p:cNvGraphicFramePr>
          <p:nvPr>
            <p:extLst>
              <p:ext uri="{D42A27DB-BD31-4B8C-83A1-F6EECF244321}">
                <p14:modId xmlns:p14="http://schemas.microsoft.com/office/powerpoint/2010/main" val="1819065378"/>
              </p:ext>
            </p:extLst>
          </p:nvPr>
        </p:nvGraphicFramePr>
        <p:xfrm>
          <a:off x="625156" y="4703821"/>
          <a:ext cx="2484197" cy="1357506"/>
        </p:xfrm>
        <a:graphic>
          <a:graphicData uri="http://schemas.openxmlformats.org/drawingml/2006/table">
            <a:tbl>
              <a:tblPr firstRow="1" firstCol="1" bandRow="1">
                <a:tableStyleId>{5C22544A-7EE6-4342-B048-85BDC9FD1C3A}</a:tableStyleId>
              </a:tblPr>
              <a:tblGrid>
                <a:gridCol w="1301402">
                  <a:extLst>
                    <a:ext uri="{9D8B030D-6E8A-4147-A177-3AD203B41FA5}">
                      <a16:colId xmlns:a16="http://schemas.microsoft.com/office/drawing/2014/main" val="3137015132"/>
                    </a:ext>
                  </a:extLst>
                </a:gridCol>
                <a:gridCol w="1182795">
                  <a:extLst>
                    <a:ext uri="{9D8B030D-6E8A-4147-A177-3AD203B41FA5}">
                      <a16:colId xmlns:a16="http://schemas.microsoft.com/office/drawing/2014/main" val="2142585105"/>
                    </a:ext>
                  </a:extLst>
                </a:gridCol>
              </a:tblGrid>
              <a:tr h="98651">
                <a:tc>
                  <a:txBody>
                    <a:bodyPr/>
                    <a:lstStyle/>
                    <a:p>
                      <a:pPr marL="457200" algn="l">
                        <a:lnSpc>
                          <a:spcPct val="150000"/>
                        </a:lnSpc>
                      </a:pPr>
                      <a:r>
                        <a:rPr lang="es-ES_tradnl" sz="800" kern="100">
                          <a:effectLst/>
                        </a:rPr>
                        <a:t>AÑO</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457200" algn="l">
                        <a:lnSpc>
                          <a:spcPct val="150000"/>
                        </a:lnSpc>
                      </a:pPr>
                      <a:r>
                        <a:rPr lang="es-ES_tradnl" sz="800" kern="100">
                          <a:effectLst/>
                        </a:rPr>
                        <a:t>RAM</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5851125"/>
                  </a:ext>
                </a:extLst>
              </a:tr>
              <a:tr h="98651">
                <a:tc>
                  <a:txBody>
                    <a:bodyPr/>
                    <a:lstStyle/>
                    <a:p>
                      <a:pPr marL="457200" algn="l">
                        <a:lnSpc>
                          <a:spcPct val="150000"/>
                        </a:lnSpc>
                      </a:pPr>
                      <a:r>
                        <a:rPr lang="es-ES_tradnl" sz="800" kern="100">
                          <a:effectLst/>
                        </a:rPr>
                        <a:t>2019</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457200" algn="l">
                        <a:lnSpc>
                          <a:spcPct val="150000"/>
                        </a:lnSpc>
                      </a:pPr>
                      <a:r>
                        <a:rPr lang="es-ES_tradnl" sz="800" kern="100">
                          <a:effectLst/>
                        </a:rPr>
                        <a:t>42</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122678"/>
                  </a:ext>
                </a:extLst>
              </a:tr>
              <a:tr h="98651">
                <a:tc>
                  <a:txBody>
                    <a:bodyPr/>
                    <a:lstStyle/>
                    <a:p>
                      <a:pPr marL="457200" algn="l">
                        <a:lnSpc>
                          <a:spcPct val="150000"/>
                        </a:lnSpc>
                      </a:pPr>
                      <a:r>
                        <a:rPr lang="es-ES_tradnl" sz="800" kern="100" dirty="0">
                          <a:effectLst/>
                        </a:rPr>
                        <a:t>2020</a:t>
                      </a:r>
                      <a:endParaRPr lang="es-CL" sz="10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457200" algn="l">
                        <a:lnSpc>
                          <a:spcPct val="150000"/>
                        </a:lnSpc>
                      </a:pPr>
                      <a:r>
                        <a:rPr lang="es-ES_tradnl" sz="800" kern="100">
                          <a:effectLst/>
                        </a:rPr>
                        <a:t>15</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5351272"/>
                  </a:ext>
                </a:extLst>
              </a:tr>
              <a:tr h="98651">
                <a:tc>
                  <a:txBody>
                    <a:bodyPr/>
                    <a:lstStyle/>
                    <a:p>
                      <a:pPr marL="457200" algn="l">
                        <a:lnSpc>
                          <a:spcPct val="150000"/>
                        </a:lnSpc>
                      </a:pPr>
                      <a:r>
                        <a:rPr lang="es-ES_tradnl" sz="800" kern="100">
                          <a:effectLst/>
                        </a:rPr>
                        <a:t>2021</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457200" algn="l">
                        <a:lnSpc>
                          <a:spcPct val="150000"/>
                        </a:lnSpc>
                      </a:pPr>
                      <a:r>
                        <a:rPr lang="es-ES_tradnl" sz="800" kern="100">
                          <a:effectLst/>
                        </a:rPr>
                        <a:t>20</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7400117"/>
                  </a:ext>
                </a:extLst>
              </a:tr>
              <a:tr h="98651">
                <a:tc>
                  <a:txBody>
                    <a:bodyPr/>
                    <a:lstStyle/>
                    <a:p>
                      <a:pPr marL="457200" algn="l">
                        <a:lnSpc>
                          <a:spcPct val="150000"/>
                        </a:lnSpc>
                      </a:pPr>
                      <a:r>
                        <a:rPr lang="es-ES_tradnl" sz="800" kern="100">
                          <a:effectLst/>
                        </a:rPr>
                        <a:t>2022</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457200" algn="l">
                        <a:lnSpc>
                          <a:spcPct val="150000"/>
                        </a:lnSpc>
                      </a:pPr>
                      <a:r>
                        <a:rPr lang="es-ES_tradnl" sz="800" kern="100">
                          <a:effectLst/>
                        </a:rPr>
                        <a:t>25</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9711029"/>
                  </a:ext>
                </a:extLst>
              </a:tr>
              <a:tr h="316949">
                <a:tc>
                  <a:txBody>
                    <a:bodyPr/>
                    <a:lstStyle/>
                    <a:p>
                      <a:pPr marL="457200" algn="l">
                        <a:lnSpc>
                          <a:spcPct val="150000"/>
                        </a:lnSpc>
                      </a:pPr>
                      <a:r>
                        <a:rPr lang="es-ES_tradnl" sz="800" kern="100">
                          <a:effectLst/>
                        </a:rPr>
                        <a:t>Total, de notificaciones (4 años)</a:t>
                      </a:r>
                      <a:endParaRPr lang="es-CL"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457200" algn="l">
                        <a:lnSpc>
                          <a:spcPct val="150000"/>
                        </a:lnSpc>
                      </a:pPr>
                      <a:r>
                        <a:rPr lang="es-ES_tradnl" sz="800" kern="100" dirty="0">
                          <a:effectLst/>
                        </a:rPr>
                        <a:t>102</a:t>
                      </a:r>
                      <a:endParaRPr lang="es-CL" sz="10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2150029"/>
                  </a:ext>
                </a:extLst>
              </a:tr>
            </a:tbl>
          </a:graphicData>
        </a:graphic>
      </p:graphicFrame>
      <p:sp>
        <p:nvSpPr>
          <p:cNvPr id="24" name="CuadroTexto 23">
            <a:extLst>
              <a:ext uri="{FF2B5EF4-FFF2-40B4-BE49-F238E27FC236}">
                <a16:creationId xmlns:a16="http://schemas.microsoft.com/office/drawing/2014/main" id="{B2F88423-7ED5-2203-C3DF-0D0703D5694D}"/>
              </a:ext>
            </a:extLst>
          </p:cNvPr>
          <p:cNvSpPr txBox="1"/>
          <p:nvPr/>
        </p:nvSpPr>
        <p:spPr>
          <a:xfrm>
            <a:off x="419056" y="6404252"/>
            <a:ext cx="2904247" cy="812082"/>
          </a:xfrm>
          <a:prstGeom prst="rect">
            <a:avLst/>
          </a:prstGeom>
          <a:noFill/>
        </p:spPr>
        <p:txBody>
          <a:bodyPr wrap="square">
            <a:spAutoFit/>
          </a:bodyPr>
          <a:lstStyle/>
          <a:p>
            <a:pPr marL="342900" lvl="0" indent="-342900" algn="just">
              <a:lnSpc>
                <a:spcPct val="150000"/>
              </a:lnSpc>
              <a:buFont typeface="Arial" panose="020B0604020202020204" pitchFamily="34" charset="0"/>
              <a:buChar char="-"/>
            </a:pPr>
            <a:r>
              <a:rPr lang="es-ES_tradnl" sz="8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Número de notificaciones 2023: fue 141</a:t>
            </a:r>
            <a:endParaRPr lang="es-CL" sz="105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50000"/>
              </a:lnSpc>
              <a:buFont typeface="Arial" panose="020B0604020202020204" pitchFamily="34" charset="0"/>
              <a:buChar char="-"/>
            </a:pPr>
            <a:r>
              <a:rPr lang="es-ES_tradnl" sz="8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Número de notificaciones 2024: fue 285</a:t>
            </a:r>
            <a:endParaRPr lang="es-CL" sz="105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50000"/>
              </a:lnSpc>
              <a:buFont typeface="Arial" panose="020B0604020202020204" pitchFamily="34" charset="0"/>
              <a:buChar char="-"/>
            </a:pPr>
            <a:r>
              <a:rPr lang="es-ES_tradnl" sz="8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Número total de notificaciones fue de 426 (año 2023-2024) años que se implementó código QR.</a:t>
            </a:r>
            <a:endParaRPr lang="es-CL" sz="1050" kern="100" dirty="0">
              <a:effectLst/>
              <a:latin typeface="Arial" panose="020B0604020202020204" pitchFamily="34" charset="0"/>
              <a:ea typeface="Aptos" panose="020B0004020202020204" pitchFamily="34" charset="0"/>
              <a:cs typeface="Arial" panose="020B0604020202020204" pitchFamily="34" charset="0"/>
            </a:endParaRPr>
          </a:p>
        </p:txBody>
      </p:sp>
      <p:graphicFrame>
        <p:nvGraphicFramePr>
          <p:cNvPr id="25" name="Gráfico 24">
            <a:extLst>
              <a:ext uri="{FF2B5EF4-FFF2-40B4-BE49-F238E27FC236}">
                <a16:creationId xmlns:a16="http://schemas.microsoft.com/office/drawing/2014/main" id="{CC27D68F-A777-90ED-F3DB-D11AF7D76C16}"/>
              </a:ext>
            </a:extLst>
          </p:cNvPr>
          <p:cNvGraphicFramePr>
            <a:graphicFrameLocks/>
          </p:cNvGraphicFramePr>
          <p:nvPr>
            <p:extLst>
              <p:ext uri="{D42A27DB-BD31-4B8C-83A1-F6EECF244321}">
                <p14:modId xmlns:p14="http://schemas.microsoft.com/office/powerpoint/2010/main" val="78953447"/>
              </p:ext>
            </p:extLst>
          </p:nvPr>
        </p:nvGraphicFramePr>
        <p:xfrm>
          <a:off x="3633339" y="4337144"/>
          <a:ext cx="2792034" cy="186883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0" name="Tabla 29">
            <a:extLst>
              <a:ext uri="{FF2B5EF4-FFF2-40B4-BE49-F238E27FC236}">
                <a16:creationId xmlns:a16="http://schemas.microsoft.com/office/drawing/2014/main" id="{0D5EBC14-104D-758A-FFE2-F53226EBD9CD}"/>
              </a:ext>
            </a:extLst>
          </p:cNvPr>
          <p:cNvGraphicFramePr>
            <a:graphicFrameLocks noGrp="1"/>
          </p:cNvGraphicFramePr>
          <p:nvPr>
            <p:extLst>
              <p:ext uri="{D42A27DB-BD31-4B8C-83A1-F6EECF244321}">
                <p14:modId xmlns:p14="http://schemas.microsoft.com/office/powerpoint/2010/main" val="2470552760"/>
              </p:ext>
            </p:extLst>
          </p:nvPr>
        </p:nvGraphicFramePr>
        <p:xfrm>
          <a:off x="3633339" y="6276991"/>
          <a:ext cx="2733599" cy="1174533"/>
        </p:xfrm>
        <a:graphic>
          <a:graphicData uri="http://schemas.openxmlformats.org/drawingml/2006/table">
            <a:tbl>
              <a:tblPr>
                <a:tableStyleId>{5C22544A-7EE6-4342-B048-85BDC9FD1C3A}</a:tableStyleId>
              </a:tblPr>
              <a:tblGrid>
                <a:gridCol w="1312128">
                  <a:extLst>
                    <a:ext uri="{9D8B030D-6E8A-4147-A177-3AD203B41FA5}">
                      <a16:colId xmlns:a16="http://schemas.microsoft.com/office/drawing/2014/main" val="1550858504"/>
                    </a:ext>
                  </a:extLst>
                </a:gridCol>
                <a:gridCol w="680362">
                  <a:extLst>
                    <a:ext uri="{9D8B030D-6E8A-4147-A177-3AD203B41FA5}">
                      <a16:colId xmlns:a16="http://schemas.microsoft.com/office/drawing/2014/main" val="2650142959"/>
                    </a:ext>
                  </a:extLst>
                </a:gridCol>
                <a:gridCol w="741109">
                  <a:extLst>
                    <a:ext uri="{9D8B030D-6E8A-4147-A177-3AD203B41FA5}">
                      <a16:colId xmlns:a16="http://schemas.microsoft.com/office/drawing/2014/main" val="817143209"/>
                    </a:ext>
                  </a:extLst>
                </a:gridCol>
              </a:tblGrid>
              <a:tr h="269293">
                <a:tc gridSpan="3">
                  <a:txBody>
                    <a:bodyPr/>
                    <a:lstStyle/>
                    <a:p>
                      <a:pPr algn="ctr" fontAlgn="ctr"/>
                      <a:r>
                        <a:rPr lang="es-CL" sz="800" u="none" strike="noStrike" dirty="0">
                          <a:effectLst/>
                          <a:highlight>
                            <a:srgbClr val="FFFFFF"/>
                          </a:highlight>
                          <a:latin typeface="Arial" panose="020B0604020202020204" pitchFamily="34" charset="0"/>
                          <a:cs typeface="Arial" panose="020B0604020202020204" pitchFamily="34" charset="0"/>
                        </a:rPr>
                        <a:t>SOSPECHAS RAM</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1736486934"/>
                  </a:ext>
                </a:extLst>
              </a:tr>
              <a:tr h="151477">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Principio activo</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Frecuencia</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Porcentaje</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074851549"/>
                  </a:ext>
                </a:extLst>
              </a:tr>
              <a:tr h="151477">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Metformina 850 mg</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145</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34,61%</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4044859051"/>
                  </a:ext>
                </a:extLst>
              </a:tr>
              <a:tr h="151477">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Amlodipino</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50</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11,93%</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634400675"/>
                  </a:ext>
                </a:extLst>
              </a:tr>
              <a:tr h="167887">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Fluticasona/Salmeterol</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37</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8,83%</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972562477"/>
                  </a:ext>
                </a:extLst>
              </a:tr>
              <a:tr h="123449">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Atorvastatina                                                                           </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27</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6,44%</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128482351"/>
                  </a:ext>
                </a:extLst>
              </a:tr>
              <a:tr h="151477">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Sertralina </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a:effectLst/>
                          <a:highlight>
                            <a:srgbClr val="FFFFFF"/>
                          </a:highlight>
                          <a:latin typeface="Arial" panose="020B0604020202020204" pitchFamily="34" charset="0"/>
                          <a:cs typeface="Arial" panose="020B0604020202020204" pitchFamily="34" charset="0"/>
                        </a:rPr>
                        <a:t>16</a:t>
                      </a:r>
                      <a:endParaRPr lang="es-CL" sz="800" b="0" i="0" u="none" strike="noStrike">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tc>
                  <a:txBody>
                    <a:bodyPr/>
                    <a:lstStyle/>
                    <a:p>
                      <a:pPr algn="just" fontAlgn="ctr"/>
                      <a:r>
                        <a:rPr lang="es-CL" sz="800" u="none" strike="noStrike" dirty="0">
                          <a:effectLst/>
                          <a:highlight>
                            <a:srgbClr val="FFFFFF"/>
                          </a:highlight>
                          <a:latin typeface="Arial" panose="020B0604020202020204" pitchFamily="34" charset="0"/>
                          <a:cs typeface="Arial" panose="020B0604020202020204" pitchFamily="34" charset="0"/>
                        </a:rPr>
                        <a:t>3,82%</a:t>
                      </a:r>
                      <a:endParaRPr lang="es-CL" sz="800" b="0" i="0" u="none" strike="noStrike" dirty="0">
                        <a:solidFill>
                          <a:srgbClr val="000000"/>
                        </a:solidFill>
                        <a:effectLst/>
                        <a:highlight>
                          <a:srgbClr val="FFFFFF"/>
                        </a:highligh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152793207"/>
                  </a:ext>
                </a:extLst>
              </a:tr>
            </a:tbl>
          </a:graphicData>
        </a:graphic>
      </p:graphicFrame>
      <p:pic>
        <p:nvPicPr>
          <p:cNvPr id="33" name="Imagen 32">
            <a:extLst>
              <a:ext uri="{FF2B5EF4-FFF2-40B4-BE49-F238E27FC236}">
                <a16:creationId xmlns:a16="http://schemas.microsoft.com/office/drawing/2014/main" id="{F0A70943-7E25-B017-20DE-8D34BAD31174}"/>
              </a:ext>
            </a:extLst>
          </p:cNvPr>
          <p:cNvPicPr>
            <a:picLocks noChangeAspect="1"/>
          </p:cNvPicPr>
          <p:nvPr/>
        </p:nvPicPr>
        <p:blipFill rotWithShape="1">
          <a:blip r:embed="rId10"/>
          <a:srcRect r="30745"/>
          <a:stretch/>
        </p:blipFill>
        <p:spPr>
          <a:xfrm>
            <a:off x="456242" y="7616695"/>
            <a:ext cx="1871494" cy="1804270"/>
          </a:xfrm>
          <a:prstGeom prst="rect">
            <a:avLst/>
          </a:prstGeom>
        </p:spPr>
      </p:pic>
      <p:pic>
        <p:nvPicPr>
          <p:cNvPr id="34" name="Imagen 33">
            <a:extLst>
              <a:ext uri="{FF2B5EF4-FFF2-40B4-BE49-F238E27FC236}">
                <a16:creationId xmlns:a16="http://schemas.microsoft.com/office/drawing/2014/main" id="{0BE6AB97-01A0-C10E-F952-980399679D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39170" y="7610984"/>
            <a:ext cx="2125393" cy="1804270"/>
          </a:xfrm>
          <a:prstGeom prst="rect">
            <a:avLst/>
          </a:prstGeom>
        </p:spPr>
      </p:pic>
      <p:pic>
        <p:nvPicPr>
          <p:cNvPr id="35" name="Imagen 34">
            <a:extLst>
              <a:ext uri="{FF2B5EF4-FFF2-40B4-BE49-F238E27FC236}">
                <a16:creationId xmlns:a16="http://schemas.microsoft.com/office/drawing/2014/main" id="{FB87E1A4-E8C2-EA43-642A-5A5E87BCBE1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04685" y="7624038"/>
            <a:ext cx="2213193" cy="1791216"/>
          </a:xfrm>
          <a:prstGeom prst="rect">
            <a:avLst/>
          </a:prstGeom>
        </p:spPr>
      </p:pic>
      <p:sp>
        <p:nvSpPr>
          <p:cNvPr id="7" name="CuadroTexto 6">
            <a:extLst>
              <a:ext uri="{FF2B5EF4-FFF2-40B4-BE49-F238E27FC236}">
                <a16:creationId xmlns:a16="http://schemas.microsoft.com/office/drawing/2014/main" id="{0FF05E2B-EAC9-AA9D-A29C-F795A88ED52C}"/>
              </a:ext>
            </a:extLst>
          </p:cNvPr>
          <p:cNvSpPr txBox="1"/>
          <p:nvPr/>
        </p:nvSpPr>
        <p:spPr>
          <a:xfrm>
            <a:off x="5567008" y="11748081"/>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16710</TotalTime>
  <Words>605</Words>
  <Application>Microsoft Office PowerPoint</Application>
  <PresentationFormat>Panorámica</PresentationFormat>
  <Paragraphs>67</Paragraphs>
  <Slides>1</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Aptos</vt:lpstr>
      <vt:lpstr>Aptos Display</vt:lpstr>
      <vt:lpstr>Arial</vt:lpstr>
      <vt:lpstr>-webkit-standard</vt:lpstr>
      <vt:lpstr>Wingdings</vt:lpstr>
      <vt:lpstr>Office Theme</vt:lpstr>
      <vt:lpstr>Introducción: La implementación de herramientas digitales en la atención sanitaria está transformando la manera en que los profesionales de la salud gestionan la seguridad de los pacientes. En este contexto, el uso de códigos QR como método para notificar posibles sospechas de reacciones adversas a medicamentos (RAM) emerge como una solución innovadora y eficiente. Este sistema permite a los médicos y personal de atención primaria reportar de forma ágil y directa problemas relacionados con medicamentos, facilitando la recopilación de datos en tiempo real y mejorando la capacidad de respuesta. La facilidad de acceso y la inmediatez que proporciona el código QR, junto con su integración en dispositivos móviles, simplifica el proceso de notificación y promueve una cultura de seguridad en el ámbito sanitario.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Cartagena</dc:creator>
  <cp:lastModifiedBy>Madeleine Riquelme</cp:lastModifiedBy>
  <cp:revision>10</cp:revision>
  <dcterms:created xsi:type="dcterms:W3CDTF">2024-10-23T16:54:47Z</dcterms:created>
  <dcterms:modified xsi:type="dcterms:W3CDTF">2024-12-06T00:58:19Z</dcterms:modified>
</cp:coreProperties>
</file>