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8" r:id="rId2"/>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2DD"/>
    <a:srgbClr val="0000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45D5BE-87F0-4AF8-BE00-8306BBB09CDF}" v="1" dt="2024-12-06T00:56:59.9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44" autoAdjust="0"/>
  </p:normalViewPr>
  <p:slideViewPr>
    <p:cSldViewPr snapToGrid="0">
      <p:cViewPr varScale="1">
        <p:scale>
          <a:sx n="71" d="100"/>
          <a:sy n="71" d="100"/>
        </p:scale>
        <p:origin x="330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0AB270-D591-48C2-B0B0-26BD15D5440B}" type="datetimeFigureOut">
              <a:rPr lang="es-CL" smtClean="0"/>
              <a:t>05-12-2024</a:t>
            </a:fld>
            <a:endParaRPr lang="es-CL"/>
          </a:p>
        </p:txBody>
      </p:sp>
      <p:sp>
        <p:nvSpPr>
          <p:cNvPr id="4" name="Marcador de imagen de diapositiva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3D049-AC8E-4ED6-B83E-C4D5C8FE527B}" type="slidenum">
              <a:rPr lang="es-CL" smtClean="0"/>
              <a:t>‹Nº›</a:t>
            </a:fld>
            <a:endParaRPr lang="es-CL"/>
          </a:p>
        </p:txBody>
      </p:sp>
    </p:spTree>
    <p:extLst>
      <p:ext uri="{BB962C8B-B14F-4D97-AF65-F5344CB8AC3E}">
        <p14:creationId xmlns:p14="http://schemas.microsoft.com/office/powerpoint/2010/main" val="1710740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F8C3D049-AC8E-4ED6-B83E-C4D5C8FE527B}" type="slidenum">
              <a:rPr lang="es-CL" smtClean="0"/>
              <a:t>1</a:t>
            </a:fld>
            <a:endParaRPr lang="es-CL"/>
          </a:p>
        </p:txBody>
      </p:sp>
    </p:spTree>
    <p:extLst>
      <p:ext uri="{BB962C8B-B14F-4D97-AF65-F5344CB8AC3E}">
        <p14:creationId xmlns:p14="http://schemas.microsoft.com/office/powerpoint/2010/main" val="2658239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7697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260289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969878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359632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6AA815-4BCD-48ED-B113-33DEB1E15800}"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626524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6AA815-4BCD-48ED-B113-33DEB1E15800}" type="datetimeFigureOut">
              <a:rPr lang="en-US" smtClean="0"/>
              <a:t>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726316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6AA815-4BCD-48ED-B113-33DEB1E15800}"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77559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536223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263103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570824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584548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4355" y="1995313"/>
            <a:ext cx="5829300" cy="4244624"/>
          </a:xfrm>
        </p:spPr>
        <p:txBody>
          <a:bodyPr anchor="t"/>
          <a:lstStyle>
            <a:lvl1pPr algn="ctr">
              <a:defRPr sz="2992"/>
            </a:lvl1pPr>
          </a:lstStyle>
          <a:p>
            <a:r>
              <a:rPr lang="es-ES" dirty="0"/>
              <a:t>INTRODUCCION: </a:t>
            </a:r>
            <a:endParaRPr lang="en-US" dirty="0"/>
          </a:p>
        </p:txBody>
      </p:sp>
      <p:sp>
        <p:nvSpPr>
          <p:cNvPr id="3" name="Subtitle 2"/>
          <p:cNvSpPr>
            <a:spLocks noGrp="1"/>
          </p:cNvSpPr>
          <p:nvPr>
            <p:ph type="subTitle" idx="1" hasCustomPrompt="1"/>
          </p:nvPr>
        </p:nvSpPr>
        <p:spPr>
          <a:xfrm>
            <a:off x="857251" y="6403625"/>
            <a:ext cx="5143501" cy="2943576"/>
          </a:xfrm>
        </p:spPr>
        <p:txBody>
          <a:bodyPr/>
          <a:lstStyle>
            <a:lvl1pPr marL="0" indent="0" algn="ctr">
              <a:buNone/>
              <a:defRPr sz="1197"/>
            </a:lvl1pPr>
            <a:lvl2pPr marL="228004" indent="0" algn="ctr">
              <a:buNone/>
              <a:defRPr sz="997"/>
            </a:lvl2pPr>
            <a:lvl3pPr marL="456009" indent="0" algn="ctr">
              <a:buNone/>
              <a:defRPr sz="899"/>
            </a:lvl3pPr>
            <a:lvl4pPr marL="684012" indent="0" algn="ctr">
              <a:buNone/>
              <a:defRPr sz="799"/>
            </a:lvl4pPr>
            <a:lvl5pPr marL="912017" indent="0" algn="ctr">
              <a:buNone/>
              <a:defRPr sz="799"/>
            </a:lvl5pPr>
            <a:lvl6pPr marL="1140022" indent="0" algn="ctr">
              <a:buNone/>
              <a:defRPr sz="799"/>
            </a:lvl6pPr>
            <a:lvl7pPr marL="1368026" indent="0" algn="ctr">
              <a:buNone/>
              <a:defRPr sz="799"/>
            </a:lvl7pPr>
            <a:lvl8pPr marL="1596029" indent="0" algn="ctr">
              <a:buNone/>
              <a:defRPr sz="799"/>
            </a:lvl8pPr>
            <a:lvl9pPr marL="1824034" indent="0" algn="ctr">
              <a:buNone/>
              <a:defRPr sz="799"/>
            </a:lvl9pPr>
          </a:lstStyle>
          <a:p>
            <a:r>
              <a:rPr lang="es-ES" dirty="0"/>
              <a:t>OBJETIVO:</a:t>
            </a:r>
            <a:endParaRPr lang="en-US" dirty="0"/>
          </a:p>
        </p:txBody>
      </p:sp>
      <p:sp>
        <p:nvSpPr>
          <p:cNvPr id="4" name="Date Placeholder 3"/>
          <p:cNvSpPr>
            <a:spLocks noGrp="1"/>
          </p:cNvSpPr>
          <p:nvPr>
            <p:ph type="dt" sz="half" idx="10"/>
          </p:nvPr>
        </p:nvSpPr>
        <p:spPr/>
        <p:txBody>
          <a:bodyPr/>
          <a:lstStyle/>
          <a:p>
            <a:fld id="{A8DE045A-3455-46D2-A19A-7F192B0785CB}" type="datetimeFigureOut">
              <a:rPr lang="es-CL" smtClean="0"/>
              <a:t>05-12-2024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E4AE1F8-8184-4D53-A707-25B9D7121EDF}" type="slidenum">
              <a:rPr lang="es-CL" smtClean="0"/>
              <a:t>‹Nº›</a:t>
            </a:fld>
            <a:endParaRPr lang="es-CL"/>
          </a:p>
        </p:txBody>
      </p:sp>
      <p:sp>
        <p:nvSpPr>
          <p:cNvPr id="9" name="Marcador de posición de imagen 8">
            <a:extLst>
              <a:ext uri="{FF2B5EF4-FFF2-40B4-BE49-F238E27FC236}">
                <a16:creationId xmlns:a16="http://schemas.microsoft.com/office/drawing/2014/main" id="{EF377DD2-CE99-250F-E653-53E93B489B24}"/>
              </a:ext>
            </a:extLst>
          </p:cNvPr>
          <p:cNvSpPr>
            <a:spLocks noGrp="1"/>
          </p:cNvSpPr>
          <p:nvPr>
            <p:ph type="pic" sz="quarter" idx="13"/>
          </p:nvPr>
        </p:nvSpPr>
        <p:spPr>
          <a:xfrm>
            <a:off x="4193745" y="3837461"/>
            <a:ext cx="2393695" cy="4354740"/>
          </a:xfrm>
        </p:spPr>
        <p:txBody>
          <a:bodyPr/>
          <a:lstStyle/>
          <a:p>
            <a:endParaRPr lang="es-CL"/>
          </a:p>
        </p:txBody>
      </p:sp>
      <p:sp>
        <p:nvSpPr>
          <p:cNvPr id="11" name="Marcador de gráfico 10">
            <a:extLst>
              <a:ext uri="{FF2B5EF4-FFF2-40B4-BE49-F238E27FC236}">
                <a16:creationId xmlns:a16="http://schemas.microsoft.com/office/drawing/2014/main" id="{5D5AD79E-BA5F-C4B5-63F9-4A678C370F80}"/>
              </a:ext>
            </a:extLst>
          </p:cNvPr>
          <p:cNvSpPr>
            <a:spLocks noGrp="1"/>
          </p:cNvSpPr>
          <p:nvPr>
            <p:ph type="chart" sz="quarter" idx="14"/>
          </p:nvPr>
        </p:nvSpPr>
        <p:spPr>
          <a:xfrm>
            <a:off x="514072" y="7504608"/>
            <a:ext cx="3679669" cy="2640539"/>
          </a:xfrm>
        </p:spPr>
        <p:txBody>
          <a:bodyPr/>
          <a:lstStyle/>
          <a:p>
            <a:endParaRPr lang="es-CL"/>
          </a:p>
        </p:txBody>
      </p:sp>
      <p:sp>
        <p:nvSpPr>
          <p:cNvPr id="13" name="Marcador de tabla 12">
            <a:extLst>
              <a:ext uri="{FF2B5EF4-FFF2-40B4-BE49-F238E27FC236}">
                <a16:creationId xmlns:a16="http://schemas.microsoft.com/office/drawing/2014/main" id="{90517F6B-0520-B2B0-E591-A6D2E20EB864}"/>
              </a:ext>
            </a:extLst>
          </p:cNvPr>
          <p:cNvSpPr>
            <a:spLocks noGrp="1"/>
          </p:cNvSpPr>
          <p:nvPr>
            <p:ph type="tbl" sz="quarter" idx="15"/>
          </p:nvPr>
        </p:nvSpPr>
        <p:spPr>
          <a:xfrm>
            <a:off x="3124218" y="9048504"/>
            <a:ext cx="3679669" cy="1782643"/>
          </a:xfrm>
        </p:spPr>
        <p:txBody>
          <a:bodyPr/>
          <a:lstStyle/>
          <a:p>
            <a:endParaRPr lang="es-CL"/>
          </a:p>
        </p:txBody>
      </p:sp>
      <p:sp>
        <p:nvSpPr>
          <p:cNvPr id="10" name="Marcador de posición de imagen 9">
            <a:extLst>
              <a:ext uri="{FF2B5EF4-FFF2-40B4-BE49-F238E27FC236}">
                <a16:creationId xmlns:a16="http://schemas.microsoft.com/office/drawing/2014/main" id="{E7432D12-EDCB-D7FF-56D0-B2B142D10DD2}"/>
              </a:ext>
            </a:extLst>
          </p:cNvPr>
          <p:cNvSpPr>
            <a:spLocks noGrp="1"/>
          </p:cNvSpPr>
          <p:nvPr>
            <p:ph type="pic" sz="quarter" idx="16" hasCustomPrompt="1"/>
          </p:nvPr>
        </p:nvSpPr>
        <p:spPr>
          <a:xfrm>
            <a:off x="4893322" y="243418"/>
            <a:ext cx="1754716" cy="732367"/>
          </a:xfrm>
        </p:spPr>
        <p:txBody>
          <a:bodyPr>
            <a:normAutofit/>
          </a:bodyPr>
          <a:lstStyle>
            <a:lvl1pPr>
              <a:defRPr sz="1333"/>
            </a:lvl1pPr>
          </a:lstStyle>
          <a:p>
            <a:r>
              <a:rPr lang="es-CL" dirty="0"/>
              <a:t>Inserte Logo </a:t>
            </a:r>
          </a:p>
        </p:txBody>
      </p:sp>
    </p:spTree>
    <p:extLst>
      <p:ext uri="{BB962C8B-B14F-4D97-AF65-F5344CB8AC3E}">
        <p14:creationId xmlns:p14="http://schemas.microsoft.com/office/powerpoint/2010/main" val="3545944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82000"/>
                  </a:schemeClr>
                </a:solidFill>
              </a:defRPr>
            </a:lvl1pPr>
          </a:lstStyle>
          <a:p>
            <a:fld id="{906AA815-4BCD-48ED-B113-33DEB1E15800}" type="datetimeFigureOut">
              <a:rPr lang="en-US" smtClean="0"/>
              <a:t>12/5/2024</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82000"/>
                  </a:schemeClr>
                </a:solidFill>
              </a:defRPr>
            </a:lvl1pPr>
          </a:lstStyle>
          <a:p>
            <a:fld id="{51BDDF04-D0A0-4B5E-A1D0-7D8998526F8D}" type="slidenum">
              <a:rPr lang="en-US" smtClean="0"/>
              <a:t>‹Nº›</a:t>
            </a:fld>
            <a:endParaRPr lang="en-US"/>
          </a:p>
        </p:txBody>
      </p:sp>
    </p:spTree>
    <p:extLst>
      <p:ext uri="{BB962C8B-B14F-4D97-AF65-F5344CB8AC3E}">
        <p14:creationId xmlns:p14="http://schemas.microsoft.com/office/powerpoint/2010/main" val="173980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circle with white dots&#10;&#10;Description automatically generated with medium confidence">
            <a:extLst>
              <a:ext uri="{FF2B5EF4-FFF2-40B4-BE49-F238E27FC236}">
                <a16:creationId xmlns:a16="http://schemas.microsoft.com/office/drawing/2014/main" id="{3C3F0552-E9B3-47F6-A3B6-809496C5281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819" t="23106" r="819"/>
          <a:stretch/>
        </p:blipFill>
        <p:spPr>
          <a:xfrm>
            <a:off x="-1" y="0"/>
            <a:ext cx="6858001" cy="12192000"/>
          </a:xfrm>
          <a:prstGeom prst="rect">
            <a:avLst/>
          </a:prstGeom>
        </p:spPr>
      </p:pic>
      <p:cxnSp>
        <p:nvCxnSpPr>
          <p:cNvPr id="26" name="Conector recto 25">
            <a:extLst>
              <a:ext uri="{FF2B5EF4-FFF2-40B4-BE49-F238E27FC236}">
                <a16:creationId xmlns:a16="http://schemas.microsoft.com/office/drawing/2014/main" id="{99ABB5F0-EB2D-97B3-4F46-2CEBFD089227}"/>
              </a:ext>
            </a:extLst>
          </p:cNvPr>
          <p:cNvCxnSpPr>
            <a:cxnSpLocks/>
          </p:cNvCxnSpPr>
          <p:nvPr/>
        </p:nvCxnSpPr>
        <p:spPr>
          <a:xfrm>
            <a:off x="953191" y="1392055"/>
            <a:ext cx="5522768" cy="3856"/>
          </a:xfrm>
          <a:prstGeom prst="line">
            <a:avLst/>
          </a:prstGeom>
          <a:ln>
            <a:solidFill>
              <a:srgbClr val="2F3FB6"/>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3C292D9F-3ED6-63AC-BE72-04CC26FD3221}"/>
              </a:ext>
            </a:extLst>
          </p:cNvPr>
          <p:cNvSpPr>
            <a:spLocks noGrp="1"/>
          </p:cNvSpPr>
          <p:nvPr>
            <p:ph type="ctrTitle"/>
          </p:nvPr>
        </p:nvSpPr>
        <p:spPr>
          <a:xfrm>
            <a:off x="456242" y="1809473"/>
            <a:ext cx="2984569" cy="1727923"/>
          </a:xfrm>
          <a:solidFill>
            <a:srgbClr val="FFFFFF">
              <a:alpha val="12941"/>
            </a:srgbClr>
          </a:solidFill>
          <a:ln>
            <a:solidFill>
              <a:srgbClr val="00D2DD"/>
            </a:solidFill>
          </a:ln>
        </p:spPr>
        <p:txBody>
          <a:bodyPr>
            <a:noAutofit/>
          </a:bodyPr>
          <a:lstStyle/>
          <a:p>
            <a:pPr algn="just"/>
            <a:r>
              <a:rPr lang="es-CL" sz="1200" b="1" dirty="0">
                <a:latin typeface="Arial" panose="020B0604020202020204" pitchFamily="34" charset="0"/>
                <a:cs typeface="Arial" panose="020B0604020202020204" pitchFamily="34" charset="0"/>
              </a:rPr>
              <a:t>Introducción:</a:t>
            </a:r>
            <a:br>
              <a:rPr lang="es-CL" sz="1200" dirty="0">
                <a:latin typeface="Arial" panose="020B0604020202020204" pitchFamily="34" charset="0"/>
                <a:cs typeface="Arial" panose="020B0604020202020204" pitchFamily="34" charset="0"/>
              </a:rPr>
            </a:br>
            <a:r>
              <a:rPr lang="es-CL" sz="1200" dirty="0">
                <a:latin typeface="Arial" panose="020B0604020202020204" pitchFamily="34" charset="0"/>
                <a:cs typeface="Arial" panose="020B0604020202020204" pitchFamily="34" charset="0"/>
              </a:rPr>
              <a:t>	El Hospital de </a:t>
            </a:r>
            <a:r>
              <a:rPr lang="es-CL" sz="1200" dirty="0" err="1">
                <a:latin typeface="Arial" panose="020B0604020202020204" pitchFamily="34" charset="0"/>
                <a:cs typeface="Arial" panose="020B0604020202020204" pitchFamily="34" charset="0"/>
              </a:rPr>
              <a:t>de</a:t>
            </a:r>
            <a:r>
              <a:rPr lang="es-CL" sz="1200" dirty="0">
                <a:latin typeface="Arial" panose="020B0604020202020204" pitchFamily="34" charset="0"/>
                <a:cs typeface="Arial" panose="020B0604020202020204" pitchFamily="34" charset="0"/>
              </a:rPr>
              <a:t> Angol es un recinto asistencial de alta complejidad con un amplio arsenal de fármacos incluyendo antimicrobianos (ATM), los cuales se clasifican en: uso libre, uso vigilado y uso reservado (AWARE), y es el Q.F. quien tiene la responsabilidad de validar recetas que los contengan y los respaldos correspondientes.</a:t>
            </a:r>
          </a:p>
        </p:txBody>
      </p:sp>
      <p:sp>
        <p:nvSpPr>
          <p:cNvPr id="3" name="Subtítulo 2">
            <a:extLst>
              <a:ext uri="{FF2B5EF4-FFF2-40B4-BE49-F238E27FC236}">
                <a16:creationId xmlns:a16="http://schemas.microsoft.com/office/drawing/2014/main" id="{AB84BC6A-F5A2-08C1-20EA-3CBC068EC0CF}"/>
              </a:ext>
            </a:extLst>
          </p:cNvPr>
          <p:cNvSpPr>
            <a:spLocks noGrp="1"/>
          </p:cNvSpPr>
          <p:nvPr>
            <p:ph type="subTitle" idx="1"/>
          </p:nvPr>
        </p:nvSpPr>
        <p:spPr>
          <a:xfrm>
            <a:off x="3491392" y="1809474"/>
            <a:ext cx="2984569" cy="1716918"/>
          </a:xfrm>
          <a:solidFill>
            <a:srgbClr val="FFFFFF">
              <a:alpha val="12941"/>
            </a:srgbClr>
          </a:solidFill>
          <a:ln>
            <a:solidFill>
              <a:srgbClr val="00D2DD"/>
            </a:solidFill>
          </a:ln>
        </p:spPr>
        <p:txBody>
          <a:bodyPr>
            <a:normAutofit/>
          </a:bodyPr>
          <a:lstStyle/>
          <a:p>
            <a:r>
              <a:rPr lang="es-CL" b="1" dirty="0">
                <a:latin typeface="Arial" panose="020B0604020202020204" pitchFamily="34" charset="0"/>
                <a:cs typeface="Arial" panose="020B0604020202020204" pitchFamily="34" charset="0"/>
              </a:rPr>
              <a:t>Objetivo:</a:t>
            </a:r>
          </a:p>
          <a:p>
            <a:pPr marL="171450" indent="-171450" algn="just">
              <a:lnSpc>
                <a:spcPct val="80000"/>
              </a:lnSpc>
              <a:spcBef>
                <a:spcPts val="0"/>
              </a:spcBef>
              <a:buFont typeface="Arial" panose="020B0604020202020204" pitchFamily="34" charset="0"/>
              <a:buChar char="•"/>
            </a:pPr>
            <a:r>
              <a:rPr lang="es-CL" dirty="0">
                <a:latin typeface="Arial" panose="020B0604020202020204" pitchFamily="34" charset="0"/>
                <a:cs typeface="Arial" panose="020B0604020202020204" pitchFamily="34" charset="0"/>
              </a:rPr>
              <a:t> Implementar el uso de una pantalla asociada al Programa de Optimización de antimicrobianos (PROA) que permita conocer que pacientes se encuentran con tratamientos antibióticos protegidos (restringidos) en el Hospital de Angol tanto en farmacia como en los servicios clínicos que los utilicen.</a:t>
            </a:r>
          </a:p>
        </p:txBody>
      </p:sp>
      <p:sp>
        <p:nvSpPr>
          <p:cNvPr id="4" name="Title 1">
            <a:extLst>
              <a:ext uri="{FF2B5EF4-FFF2-40B4-BE49-F238E27FC236}">
                <a16:creationId xmlns:a16="http://schemas.microsoft.com/office/drawing/2014/main" id="{9E87CDDA-A021-9EC1-3391-CC8B403C74EA}"/>
              </a:ext>
            </a:extLst>
          </p:cNvPr>
          <p:cNvSpPr txBox="1">
            <a:spLocks/>
          </p:cNvSpPr>
          <p:nvPr/>
        </p:nvSpPr>
        <p:spPr>
          <a:xfrm>
            <a:off x="456242" y="3592676"/>
            <a:ext cx="6019716" cy="1227495"/>
          </a:xfrm>
          <a:prstGeom prst="rect">
            <a:avLst/>
          </a:prstGeom>
          <a:solidFill>
            <a:srgbClr val="FFFFFF">
              <a:alpha val="12941"/>
            </a:srgbClr>
          </a:solidFill>
          <a:ln>
            <a:solidFill>
              <a:srgbClr val="000067"/>
            </a:solidFill>
          </a:ln>
        </p:spPr>
        <p:txBody>
          <a:bodyPr vert="horz" lIns="60961" tIns="30481" rIns="60961" bIns="30481" rtlCol="0" anchor="t">
            <a:normAutofit fontScale="92500" lnSpcReduction="100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b="1" dirty="0">
                <a:latin typeface="Arial" panose="020B0604020202020204" pitchFamily="34" charset="0"/>
                <a:cs typeface="Arial" panose="020B0604020202020204" pitchFamily="34" charset="0"/>
              </a:rPr>
              <a:t>Método:</a:t>
            </a:r>
          </a:p>
          <a:p>
            <a:pPr marL="219447" indent="-171450" algn="just">
              <a:spcBef>
                <a:spcPts val="0"/>
              </a:spcBef>
              <a:buFont typeface="Arial" panose="020B0604020202020204" pitchFamily="34" charset="0"/>
              <a:buChar char="•"/>
            </a:pPr>
            <a:r>
              <a:rPr lang="es-ES" sz="1300" dirty="0">
                <a:latin typeface="Arial" panose="020B0604020202020204" pitchFamily="34" charset="0"/>
                <a:cs typeface="Arial" panose="020B0604020202020204" pitchFamily="34" charset="0"/>
              </a:rPr>
              <a:t>Análisis del sistema con pizarra: fortalezas y debilidades.</a:t>
            </a:r>
          </a:p>
          <a:p>
            <a:pPr marL="219447" indent="-171450" algn="just">
              <a:spcBef>
                <a:spcPts val="0"/>
              </a:spcBef>
              <a:buFont typeface="Arial" panose="020B0604020202020204" pitchFamily="34" charset="0"/>
              <a:buChar char="•"/>
            </a:pPr>
            <a:r>
              <a:rPr lang="es-ES" sz="1300" dirty="0">
                <a:latin typeface="Arial" panose="020B0604020202020204" pitchFamily="34" charset="0"/>
                <a:cs typeface="Arial" panose="020B0604020202020204" pitchFamily="34" charset="0"/>
              </a:rPr>
              <a:t>Diseño del sistema digital (software) con pantalla en conjunto con la empresa </a:t>
            </a:r>
            <a:r>
              <a:rPr lang="es-ES" sz="1300" dirty="0" err="1">
                <a:latin typeface="Arial" panose="020B0604020202020204" pitchFamily="34" charset="0"/>
                <a:cs typeface="Arial" panose="020B0604020202020204" pitchFamily="34" charset="0"/>
              </a:rPr>
              <a:t>Loginteg</a:t>
            </a:r>
            <a:r>
              <a:rPr lang="es-ES" sz="1300" dirty="0">
                <a:latin typeface="Arial" panose="020B0604020202020204" pitchFamily="34" charset="0"/>
                <a:cs typeface="Arial" panose="020B0604020202020204" pitchFamily="34" charset="0"/>
              </a:rPr>
              <a:t> (</a:t>
            </a:r>
            <a:r>
              <a:rPr lang="es-ES" sz="1300" dirty="0" err="1">
                <a:latin typeface="Arial" panose="020B0604020202020204" pitchFamily="34" charset="0"/>
                <a:cs typeface="Arial" panose="020B0604020202020204" pitchFamily="34" charset="0"/>
              </a:rPr>
              <a:t>PROActive</a:t>
            </a:r>
            <a:r>
              <a:rPr lang="es-ES" sz="1300" dirty="0">
                <a:latin typeface="Arial" panose="020B0604020202020204" pitchFamily="34" charset="0"/>
                <a:cs typeface="Arial" panose="020B0604020202020204" pitchFamily="34" charset="0"/>
              </a:rPr>
              <a:t>)</a:t>
            </a:r>
          </a:p>
          <a:p>
            <a:pPr marL="219447" indent="-171450" algn="just">
              <a:spcBef>
                <a:spcPts val="0"/>
              </a:spcBef>
              <a:buFont typeface="Arial" panose="020B0604020202020204" pitchFamily="34" charset="0"/>
              <a:buChar char="•"/>
            </a:pPr>
            <a:r>
              <a:rPr lang="es-ES" sz="1300" dirty="0">
                <a:latin typeface="Arial" panose="020B0604020202020204" pitchFamily="34" charset="0"/>
                <a:cs typeface="Arial" panose="020B0604020202020204" pitchFamily="34" charset="0"/>
              </a:rPr>
              <a:t>Validar diseño y funcionalidad de la pantalla.</a:t>
            </a:r>
          </a:p>
          <a:p>
            <a:pPr marL="219447" indent="-171450" algn="just">
              <a:spcBef>
                <a:spcPts val="0"/>
              </a:spcBef>
              <a:buFont typeface="Arial" panose="020B0604020202020204" pitchFamily="34" charset="0"/>
              <a:buChar char="•"/>
            </a:pPr>
            <a:r>
              <a:rPr lang="es-ES" sz="1300" dirty="0">
                <a:latin typeface="Arial" panose="020B0604020202020204" pitchFamily="34" charset="0"/>
                <a:cs typeface="Arial" panose="020B0604020202020204" pitchFamily="34" charset="0"/>
              </a:rPr>
              <a:t>Capacitación del personal en el uso de la nueva tecnología.</a:t>
            </a:r>
          </a:p>
          <a:p>
            <a:pPr marL="219447" indent="-171450" algn="just">
              <a:spcBef>
                <a:spcPts val="0"/>
              </a:spcBef>
              <a:buFont typeface="Arial" panose="020B0604020202020204" pitchFamily="34" charset="0"/>
              <a:buChar char="•"/>
            </a:pPr>
            <a:r>
              <a:rPr lang="es-ES" sz="1300" dirty="0">
                <a:latin typeface="Arial" panose="020B0604020202020204" pitchFamily="34" charset="0"/>
                <a:cs typeface="Arial" panose="020B0604020202020204" pitchFamily="34" charset="0"/>
              </a:rPr>
              <a:t>Implementar pantalla y link de acceso en servicios, evaluar funcionamiento, corrección y plan de mejora.</a:t>
            </a:r>
          </a:p>
        </p:txBody>
      </p:sp>
      <p:sp>
        <p:nvSpPr>
          <p:cNvPr id="13" name="Title 1">
            <a:extLst>
              <a:ext uri="{FF2B5EF4-FFF2-40B4-BE49-F238E27FC236}">
                <a16:creationId xmlns:a16="http://schemas.microsoft.com/office/drawing/2014/main" id="{25EA934E-CED1-DFC0-F089-FC2386B340B7}"/>
              </a:ext>
            </a:extLst>
          </p:cNvPr>
          <p:cNvSpPr txBox="1">
            <a:spLocks/>
          </p:cNvSpPr>
          <p:nvPr/>
        </p:nvSpPr>
        <p:spPr>
          <a:xfrm>
            <a:off x="456242" y="4862506"/>
            <a:ext cx="2951990" cy="1772470"/>
          </a:xfrm>
          <a:prstGeom prst="rect">
            <a:avLst/>
          </a:prstGeom>
          <a:solidFill>
            <a:srgbClr val="FFFFFF">
              <a:alpha val="12941"/>
            </a:srgbClr>
          </a:solidFill>
          <a:ln>
            <a:solidFill>
              <a:srgbClr val="000067"/>
            </a:solidFill>
          </a:ln>
        </p:spPr>
        <p:txBody>
          <a:bodyPr vert="horz" lIns="60961" tIns="30481" rIns="60961" bIns="30481" rtlCol="0" anchor="t">
            <a:norm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b="1" dirty="0">
                <a:latin typeface="Arial" panose="020B0604020202020204" pitchFamily="34" charset="0"/>
                <a:cs typeface="Arial" panose="020B0604020202020204" pitchFamily="34" charset="0"/>
              </a:rPr>
              <a:t>Resultado:</a:t>
            </a:r>
          </a:p>
          <a:p>
            <a:pPr marL="219447" indent="-171450" algn="just">
              <a:spcBef>
                <a:spcPts val="0"/>
              </a:spcBef>
              <a:buFont typeface="Arial" panose="020B0604020202020204" pitchFamily="34" charset="0"/>
              <a:buChar char="•"/>
            </a:pPr>
            <a:r>
              <a:rPr lang="es-ES" sz="1200" dirty="0">
                <a:latin typeface="Arial" panose="020B0604020202020204" pitchFamily="34" charset="0"/>
                <a:cs typeface="Arial" panose="020B0604020202020204" pitchFamily="34" charset="0"/>
              </a:rPr>
              <a:t>Reducción de un 80% de tiempo en la captura de pacientes con prescripción de ATM protegidos.</a:t>
            </a:r>
          </a:p>
          <a:p>
            <a:pPr marL="219447" indent="-171450" algn="just">
              <a:spcBef>
                <a:spcPts val="0"/>
              </a:spcBef>
              <a:buFont typeface="Arial" panose="020B0604020202020204" pitchFamily="34" charset="0"/>
              <a:buChar char="•"/>
            </a:pPr>
            <a:r>
              <a:rPr lang="es-CL" sz="1200" dirty="0">
                <a:latin typeface="Arial" panose="020B0604020202020204" pitchFamily="34" charset="0"/>
                <a:cs typeface="Arial" panose="020B0604020202020204" pitchFamily="34" charset="0"/>
              </a:rPr>
              <a:t>Reducción de un 60% en los tiempos de revisión de recetas prescritas</a:t>
            </a:r>
          </a:p>
          <a:p>
            <a:pPr marL="219447" indent="-171450" algn="just">
              <a:spcBef>
                <a:spcPts val="0"/>
              </a:spcBef>
              <a:buFont typeface="Arial" panose="020B0604020202020204" pitchFamily="34" charset="0"/>
              <a:buChar char="•"/>
            </a:pPr>
            <a:r>
              <a:rPr lang="es-ES" sz="1200" dirty="0">
                <a:latin typeface="Arial" panose="020B0604020202020204" pitchFamily="34" charset="0"/>
                <a:cs typeface="Arial" panose="020B0604020202020204" pitchFamily="34" charset="0"/>
              </a:rPr>
              <a:t>Comunicación efectiva con los servicios clínicos y farmacia, el 100% del personal valora esta implementación.</a:t>
            </a:r>
          </a:p>
          <a:p>
            <a:pPr marL="219447" indent="-171450" algn="just">
              <a:spcBef>
                <a:spcPts val="0"/>
              </a:spcBef>
              <a:buFont typeface="Arial" panose="020B0604020202020204" pitchFamily="34" charset="0"/>
              <a:buChar char="•"/>
            </a:pPr>
            <a:endParaRPr lang="es-ES" sz="1200" dirty="0">
              <a:latin typeface="Arial" panose="020B0604020202020204" pitchFamily="34" charset="0"/>
              <a:cs typeface="Arial" panose="020B0604020202020204" pitchFamily="34" charset="0"/>
            </a:endParaRPr>
          </a:p>
          <a:p>
            <a:pPr marL="47997">
              <a:spcBef>
                <a:spcPts val="0"/>
              </a:spcBef>
            </a:pPr>
            <a:endParaRPr lang="en-US" sz="1068" dirty="0">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EDF64135-3A48-28B2-E6B0-E664572E0EB2}"/>
              </a:ext>
            </a:extLst>
          </p:cNvPr>
          <p:cNvSpPr txBox="1">
            <a:spLocks/>
          </p:cNvSpPr>
          <p:nvPr/>
        </p:nvSpPr>
        <p:spPr>
          <a:xfrm>
            <a:off x="409976" y="9547239"/>
            <a:ext cx="6053300" cy="1443289"/>
          </a:xfrm>
          <a:prstGeom prst="rect">
            <a:avLst/>
          </a:prstGeom>
          <a:ln>
            <a:solidFill>
              <a:srgbClr val="00D2DD"/>
            </a:solidFill>
          </a:ln>
        </p:spPr>
        <p:txBody>
          <a:bodyPr vert="horz" lIns="60961" tIns="30481" rIns="60961" bIns="30481" rtlCol="0" anchor="t">
            <a:normAutofit lnSpcReduction="100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b="1" dirty="0">
                <a:latin typeface="Arial" panose="020B0604020202020204" pitchFamily="34" charset="0"/>
                <a:cs typeface="Arial" panose="020B0604020202020204" pitchFamily="34" charset="0"/>
              </a:rPr>
              <a:t>Conclusiones:</a:t>
            </a:r>
          </a:p>
          <a:p>
            <a:pPr marL="47997" algn="just">
              <a:spcBef>
                <a:spcPts val="0"/>
              </a:spcBef>
            </a:pPr>
            <a:r>
              <a:rPr lang="es-ES" sz="1200" dirty="0">
                <a:latin typeface="Arial" panose="020B0604020202020204" pitchFamily="34" charset="0"/>
                <a:cs typeface="Arial" panose="020B0604020202020204" pitchFamily="34" charset="0"/>
              </a:rPr>
              <a:t>El pasar de una pizarra escrita a mano (que sólo estaba disponible en farmacia), que contenga el tiempo de uso de ATM protegidos, a una pantalla digitalizada (</a:t>
            </a:r>
            <a:r>
              <a:rPr lang="es-ES" sz="1200" dirty="0" err="1">
                <a:latin typeface="Arial" panose="020B0604020202020204" pitchFamily="34" charset="0"/>
                <a:cs typeface="Arial" panose="020B0604020202020204" pitchFamily="34" charset="0"/>
              </a:rPr>
              <a:t>PROActive</a:t>
            </a:r>
            <a:r>
              <a:rPr lang="es-ES" sz="1200" dirty="0">
                <a:latin typeface="Arial" panose="020B0604020202020204" pitchFamily="34" charset="0"/>
                <a:cs typeface="Arial" panose="020B0604020202020204" pitchFamily="34" charset="0"/>
              </a:rPr>
              <a:t>) con la información, tanto al interior de farmacia de atención cerrada como en los servicios clínicos del hospital, permitió unificar la información en ambas áreas, mejorando la comunicación, y logrando un mayor control en el uso de ATM. Así también, esta herramienta permitió optimizar el tiempo utilizado en la verificación de la receta por parte del personal médico y de enfermería mejorando la oportunidad en el acceso a la información del paciente </a:t>
            </a:r>
            <a:r>
              <a:rPr lang="es-ES" sz="1200">
                <a:latin typeface="Arial" panose="020B0604020202020204" pitchFamily="34" charset="0"/>
                <a:cs typeface="Arial" panose="020B0604020202020204" pitchFamily="34" charset="0"/>
              </a:rPr>
              <a:t>con prescripción de ATM.</a:t>
            </a:r>
            <a:endParaRPr lang="en-US" sz="1068" dirty="0">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F304BE55-1647-26F0-3215-B5AB43AFB541}"/>
              </a:ext>
            </a:extLst>
          </p:cNvPr>
          <p:cNvSpPr txBox="1">
            <a:spLocks/>
          </p:cNvSpPr>
          <p:nvPr/>
        </p:nvSpPr>
        <p:spPr>
          <a:xfrm>
            <a:off x="1554636" y="292873"/>
            <a:ext cx="3447388" cy="459902"/>
          </a:xfrm>
          <a:prstGeom prst="rect">
            <a:avLst/>
          </a:prstGeom>
          <a:ln>
            <a:noFill/>
          </a:ln>
        </p:spPr>
        <p:txBody>
          <a:bodyPr vert="horz" lIns="60961" tIns="30481" rIns="60961" bIns="30481" rtlCol="0" anchor="t">
            <a:no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867" b="1" dirty="0">
                <a:solidFill>
                  <a:srgbClr val="2F3FB6"/>
                </a:solidFill>
                <a:latin typeface="Arial" panose="020B0604020202020204" pitchFamily="34" charset="0"/>
                <a:cs typeface="Arial" panose="020B0604020202020204" pitchFamily="34" charset="0"/>
              </a:rPr>
              <a:t>Del plumón a la Tecnología: Evolución en el Registro de Antibióticos Protegidos</a:t>
            </a:r>
            <a:endParaRPr lang="en-US" sz="1867" b="1" dirty="0">
              <a:solidFill>
                <a:srgbClr val="2F3FB6"/>
              </a:solidFill>
              <a:latin typeface="Arial" panose="020B0604020202020204" pitchFamily="34" charset="0"/>
              <a:cs typeface="Arial" panose="020B0604020202020204" pitchFamily="34" charset="0"/>
            </a:endParaRPr>
          </a:p>
        </p:txBody>
      </p:sp>
      <p:sp>
        <p:nvSpPr>
          <p:cNvPr id="22" name="Title 1">
            <a:extLst>
              <a:ext uri="{FF2B5EF4-FFF2-40B4-BE49-F238E27FC236}">
                <a16:creationId xmlns:a16="http://schemas.microsoft.com/office/drawing/2014/main" id="{7907756C-A1BA-A237-9D9B-1D9107F58188}"/>
              </a:ext>
            </a:extLst>
          </p:cNvPr>
          <p:cNvSpPr txBox="1">
            <a:spLocks/>
          </p:cNvSpPr>
          <p:nvPr/>
        </p:nvSpPr>
        <p:spPr>
          <a:xfrm>
            <a:off x="432627" y="1129569"/>
            <a:ext cx="5691407" cy="255931"/>
          </a:xfrm>
          <a:prstGeom prst="rect">
            <a:avLst/>
          </a:prstGeom>
          <a:ln>
            <a:noFill/>
          </a:ln>
        </p:spPr>
        <p:txBody>
          <a:bodyPr vert="horz" lIns="60961" tIns="30481" rIns="60961" bIns="30481" rtlCol="0" anchor="t">
            <a:no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lvl="0" algn="l">
              <a:lnSpc>
                <a:spcPct val="107000"/>
              </a:lnSpc>
            </a:pPr>
            <a:r>
              <a:rPr lang="es-CL" sz="1333" kern="100" dirty="0">
                <a:latin typeface="Arial" panose="020B0604020202020204" pitchFamily="34" charset="0"/>
                <a:ea typeface="Calibri" panose="020F0502020204030204" pitchFamily="34" charset="0"/>
                <a:cs typeface="Arial" panose="020B0604020202020204" pitchFamily="34" charset="0"/>
              </a:rPr>
              <a:t>Autor: 		QF Catalina Inostroza</a:t>
            </a:r>
          </a:p>
        </p:txBody>
      </p:sp>
      <p:cxnSp>
        <p:nvCxnSpPr>
          <p:cNvPr id="27" name="Conector recto 26">
            <a:extLst>
              <a:ext uri="{FF2B5EF4-FFF2-40B4-BE49-F238E27FC236}">
                <a16:creationId xmlns:a16="http://schemas.microsoft.com/office/drawing/2014/main" id="{F455C445-B0C7-D82C-CFF8-4A2209E4EECC}"/>
              </a:ext>
            </a:extLst>
          </p:cNvPr>
          <p:cNvCxnSpPr>
            <a:cxnSpLocks/>
          </p:cNvCxnSpPr>
          <p:nvPr/>
        </p:nvCxnSpPr>
        <p:spPr>
          <a:xfrm>
            <a:off x="1349115" y="1611328"/>
            <a:ext cx="5126845" cy="0"/>
          </a:xfrm>
          <a:prstGeom prst="line">
            <a:avLst/>
          </a:prstGeom>
          <a:ln>
            <a:solidFill>
              <a:srgbClr val="2F3FB6"/>
            </a:solidFill>
          </a:ln>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661468CB-F6D6-B9EF-EAE6-2DEB32BEECA0}"/>
              </a:ext>
            </a:extLst>
          </p:cNvPr>
          <p:cNvSpPr txBox="1"/>
          <p:nvPr/>
        </p:nvSpPr>
        <p:spPr>
          <a:xfrm>
            <a:off x="432625" y="11025408"/>
            <a:ext cx="6043333" cy="523028"/>
          </a:xfrm>
          <a:prstGeom prst="rect">
            <a:avLst/>
          </a:prstGeom>
          <a:noFill/>
        </p:spPr>
        <p:txBody>
          <a:bodyPr wrap="square">
            <a:spAutoFit/>
          </a:bodyPr>
          <a:lstStyle/>
          <a:p>
            <a:r>
              <a:rPr lang="es-ES" sz="933">
                <a:solidFill>
                  <a:srgbClr val="4D5156"/>
                </a:solidFill>
                <a:latin typeface="Arial" panose="020B0604020202020204" pitchFamily="34" charset="0"/>
                <a:cs typeface="Arial" panose="020B0604020202020204" pitchFamily="34" charset="0"/>
              </a:rPr>
              <a:t>1.	Guía AWaRe (Acceso, Precaución y Reserva) de la OMS para el uso de antibióticos - Infografías [Internet]. Who.int. World Health Organization; 8 de diciembre de 2022 [citado el 22 de noviembre de 2024]. Disponible en: https://www.who.int/es/publications/i/item/WHO-MHP-HPS-EML-2022.02</a:t>
            </a:r>
            <a:endParaRPr lang="es-ES" sz="933" dirty="0">
              <a:solidFill>
                <a:srgbClr val="4D5156"/>
              </a:solidFill>
              <a:latin typeface="Arial" panose="020B0604020202020204" pitchFamily="34" charset="0"/>
              <a:cs typeface="Arial" panose="020B0604020202020204" pitchFamily="34" charset="0"/>
            </a:endParaRPr>
          </a:p>
        </p:txBody>
      </p:sp>
      <p:sp>
        <p:nvSpPr>
          <p:cNvPr id="23" name="CuadroTexto 22">
            <a:extLst>
              <a:ext uri="{FF2B5EF4-FFF2-40B4-BE49-F238E27FC236}">
                <a16:creationId xmlns:a16="http://schemas.microsoft.com/office/drawing/2014/main" id="{E707A7F4-3035-07BA-AF24-CF3A460168B4}"/>
              </a:ext>
            </a:extLst>
          </p:cNvPr>
          <p:cNvSpPr txBox="1"/>
          <p:nvPr/>
        </p:nvSpPr>
        <p:spPr>
          <a:xfrm>
            <a:off x="409976" y="1369940"/>
            <a:ext cx="5931672" cy="295915"/>
          </a:xfrm>
          <a:prstGeom prst="rect">
            <a:avLst/>
          </a:prstGeom>
          <a:noFill/>
        </p:spPr>
        <p:txBody>
          <a:bodyPr wrap="square">
            <a:spAutoFit/>
          </a:bodyPr>
          <a:lstStyle/>
          <a:p>
            <a:pPr lvl="0">
              <a:lnSpc>
                <a:spcPct val="107000"/>
              </a:lnSpc>
            </a:pPr>
            <a:r>
              <a:rPr lang="es-CL" sz="1333" kern="100" dirty="0">
                <a:latin typeface="Arial" panose="020B0604020202020204" pitchFamily="34" charset="0"/>
                <a:ea typeface="Calibri" panose="020F0502020204030204" pitchFamily="34" charset="0"/>
                <a:cs typeface="Arial" panose="020B0604020202020204" pitchFamily="34" charset="0"/>
              </a:rPr>
              <a:t>Coautores: 		QF. Ricardo Soto / QF Alejandra Giacomozzi</a:t>
            </a:r>
          </a:p>
        </p:txBody>
      </p:sp>
      <p:pic>
        <p:nvPicPr>
          <p:cNvPr id="10" name="Marcador de posición de imagen 9"/>
          <p:cNvPicPr>
            <a:picLocks noGrp="1" noChangeAspect="1"/>
          </p:cNvPicPr>
          <p:nvPr>
            <p:ph type="pic" sz="quarter" idx="16"/>
          </p:nvPr>
        </p:nvPicPr>
        <p:blipFill rotWithShape="1">
          <a:blip r:embed="rId4">
            <a:extLst>
              <a:ext uri="{28A0092B-C50C-407E-A947-70E740481C1C}">
                <a14:useLocalDpi xmlns:a14="http://schemas.microsoft.com/office/drawing/2010/main" val="0"/>
              </a:ext>
            </a:extLst>
          </a:blip>
          <a:srcRect l="6986" t="33420" r="27988" b="32979"/>
          <a:stretch/>
        </p:blipFill>
        <p:spPr>
          <a:xfrm>
            <a:off x="0" y="83285"/>
            <a:ext cx="1703687" cy="492985"/>
          </a:xfrm>
        </p:spPr>
      </p:pic>
      <p:pic>
        <p:nvPicPr>
          <p:cNvPr id="6" name="Picture 6" descr="A blue and white sign&#10;&#10;Description automatically generated">
            <a:extLst>
              <a:ext uri="{FF2B5EF4-FFF2-40B4-BE49-F238E27FC236}">
                <a16:creationId xmlns:a16="http://schemas.microsoft.com/office/drawing/2014/main" id="{D23C817A-ED21-8C69-DBF6-D7AED1FF9802}"/>
              </a:ext>
            </a:extLst>
          </p:cNvPr>
          <p:cNvPicPr>
            <a:picLocks noGrp="1" noRot="1" noChangeAspect="1" noMove="1" noResize="1" noEditPoints="1" noAdjustHandles="1" noChangeArrowheads="1" noChangeShapeType="1" noCrop="1"/>
          </p:cNvPicPr>
          <p:nvPr/>
        </p:nvPicPr>
        <p:blipFill>
          <a:blip r:embed="rId5" cstate="print">
            <a:extLst>
              <a:ext uri="{28A0092B-C50C-407E-A947-70E740481C1C}">
                <a14:useLocalDpi xmlns:a14="http://schemas.microsoft.com/office/drawing/2010/main" val="0"/>
              </a:ext>
            </a:extLst>
          </a:blip>
          <a:stretch>
            <a:fillRect/>
          </a:stretch>
        </p:blipFill>
        <p:spPr>
          <a:xfrm>
            <a:off x="5039015" y="177854"/>
            <a:ext cx="1708039" cy="548238"/>
          </a:xfrm>
          <a:prstGeom prst="rect">
            <a:avLst/>
          </a:prstGeom>
        </p:spPr>
      </p:pic>
      <p:pic>
        <p:nvPicPr>
          <p:cNvPr id="8" name="Picture 8" descr="A black background with red and blue text&#10;&#10;Description automatically generated">
            <a:extLst>
              <a:ext uri="{FF2B5EF4-FFF2-40B4-BE49-F238E27FC236}">
                <a16:creationId xmlns:a16="http://schemas.microsoft.com/office/drawing/2014/main" id="{6187F17B-2BBC-0735-8373-3F57C33884F1}"/>
              </a:ext>
            </a:extLst>
          </p:cNvPr>
          <p:cNvPicPr>
            <a:picLocks noGrp="1" noRot="1" noChangeAspect="1" noMove="1" noResize="1" noEditPoints="1" noAdjustHandles="1" noChangeArrowheads="1" noChangeShapeType="1" noCrop="1"/>
          </p:cNvPicPr>
          <p:nvPr/>
        </p:nvPicPr>
        <p:blipFill>
          <a:blip r:embed="rId6" cstate="print">
            <a:extLst>
              <a:ext uri="{28A0092B-C50C-407E-A947-70E740481C1C}">
                <a14:useLocalDpi xmlns:a14="http://schemas.microsoft.com/office/drawing/2010/main" val="0"/>
              </a:ext>
            </a:extLst>
          </a:blip>
          <a:stretch>
            <a:fillRect/>
          </a:stretch>
        </p:blipFill>
        <p:spPr>
          <a:xfrm>
            <a:off x="1818987" y="11583316"/>
            <a:ext cx="3365760" cy="482167"/>
          </a:xfrm>
          <a:prstGeom prst="rect">
            <a:avLst/>
          </a:prstGeom>
        </p:spPr>
      </p:pic>
      <p:pic>
        <p:nvPicPr>
          <p:cNvPr id="9" name="Gráfico 35">
            <a:extLst>
              <a:ext uri="{FF2B5EF4-FFF2-40B4-BE49-F238E27FC236}">
                <a16:creationId xmlns:a16="http://schemas.microsoft.com/office/drawing/2014/main" id="{907CC7E4-342F-5F3F-31C7-6F1AAF93C21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04256" y="11738456"/>
            <a:ext cx="495166" cy="202358"/>
          </a:xfrm>
          <a:prstGeom prst="rect">
            <a:avLst/>
          </a:prstGeom>
        </p:spPr>
      </p:pic>
      <p:pic>
        <p:nvPicPr>
          <p:cNvPr id="28" name="Marcador de posición de imagen 27"/>
          <p:cNvPicPr>
            <a:picLocks noGrp="1" noChangeAspect="1"/>
          </p:cNvPicPr>
          <p:nvPr>
            <p:ph type="pic" sz="quarter" idx="13"/>
          </p:nvPr>
        </p:nvPicPr>
        <p:blipFill rotWithShape="1">
          <a:blip r:embed="rId9">
            <a:extLst>
              <a:ext uri="{28A0092B-C50C-407E-A947-70E740481C1C}">
                <a14:useLocalDpi xmlns:a14="http://schemas.microsoft.com/office/drawing/2010/main" val="0"/>
              </a:ext>
            </a:extLst>
          </a:blip>
          <a:srcRect l="4234" r="10602" b="27095"/>
          <a:stretch/>
        </p:blipFill>
        <p:spPr>
          <a:xfrm>
            <a:off x="409976" y="6649403"/>
            <a:ext cx="5996509" cy="2685097"/>
          </a:xfrm>
        </p:spPr>
      </p:pic>
      <p:sp>
        <p:nvSpPr>
          <p:cNvPr id="32" name="Rectángulo 31"/>
          <p:cNvSpPr/>
          <p:nvPr/>
        </p:nvSpPr>
        <p:spPr>
          <a:xfrm>
            <a:off x="999422" y="7192220"/>
            <a:ext cx="2000256" cy="202983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Imagen 33"/>
          <p:cNvPicPr>
            <a:picLocks noChangeAspect="1"/>
          </p:cNvPicPr>
          <p:nvPr/>
        </p:nvPicPr>
        <p:blipFill rotWithShape="1">
          <a:blip r:embed="rId10" cstate="print">
            <a:extLst>
              <a:ext uri="{28A0092B-C50C-407E-A947-70E740481C1C}">
                <a14:useLocalDpi xmlns:a14="http://schemas.microsoft.com/office/drawing/2010/main" val="0"/>
              </a:ext>
            </a:extLst>
          </a:blip>
          <a:srcRect l="555" b="8251"/>
          <a:stretch/>
        </p:blipFill>
        <p:spPr>
          <a:xfrm>
            <a:off x="3453247" y="4946689"/>
            <a:ext cx="2976651" cy="1544039"/>
          </a:xfrm>
          <a:prstGeom prst="rect">
            <a:avLst/>
          </a:prstGeom>
        </p:spPr>
      </p:pic>
      <p:sp>
        <p:nvSpPr>
          <p:cNvPr id="35" name="Rectángulo 34"/>
          <p:cNvSpPr/>
          <p:nvPr/>
        </p:nvSpPr>
        <p:spPr>
          <a:xfrm>
            <a:off x="4562475" y="5129881"/>
            <a:ext cx="552450" cy="1306783"/>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uadroTexto 6">
            <a:extLst>
              <a:ext uri="{FF2B5EF4-FFF2-40B4-BE49-F238E27FC236}">
                <a16:creationId xmlns:a16="http://schemas.microsoft.com/office/drawing/2014/main" id="{0FF05E2B-EAC9-AA9D-A29C-F795A88ED52C}"/>
              </a:ext>
            </a:extLst>
          </p:cNvPr>
          <p:cNvSpPr txBox="1"/>
          <p:nvPr/>
        </p:nvSpPr>
        <p:spPr>
          <a:xfrm>
            <a:off x="5486689" y="11731913"/>
            <a:ext cx="1371311" cy="21544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CL" sz="800" kern="100" dirty="0">
                <a:latin typeface="Arial" panose="020B0604020202020204" pitchFamily="34" charset="0"/>
                <a:ea typeface="Calibri" panose="020F0502020204030204" pitchFamily="34" charset="0"/>
                <a:cs typeface="Arial" panose="020B0604020202020204" pitchFamily="34" charset="0"/>
              </a:rPr>
              <a:t>PP-UNP-CHL-2007</a:t>
            </a:r>
          </a:p>
        </p:txBody>
      </p:sp>
    </p:spTree>
    <p:extLst>
      <p:ext uri="{BB962C8B-B14F-4D97-AF65-F5344CB8AC3E}">
        <p14:creationId xmlns:p14="http://schemas.microsoft.com/office/powerpoint/2010/main" val="30928675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1349</TotalTime>
  <Words>453</Words>
  <Application>Microsoft Office PowerPoint</Application>
  <PresentationFormat>Panorámica</PresentationFormat>
  <Paragraphs>21</Paragraphs>
  <Slides>1</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Aptos</vt:lpstr>
      <vt:lpstr>Aptos Display</vt:lpstr>
      <vt:lpstr>Arial</vt:lpstr>
      <vt:lpstr>Office Theme</vt:lpstr>
      <vt:lpstr>Introducción:  El Hospital de de Angol es un recinto asistencial de alta complejidad con un amplio arsenal de fármacos incluyendo antimicrobianos (ATM), los cuales se clasifican en: uso libre, uso vigilado y uso reservado (AWARE), y es el Q.F. quien tiene la responsabilidad de validar recetas que los contengan y los respaldos correspondientes.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El Hospital de Angol es un reciento asistencial de alta complejidad lo que conlleva tener un arsenal amplio de medicamentos incluyendo los antimicrobianos,.los que de</dc:title>
  <dc:creator>Jonathan Cartagena</dc:creator>
  <cp:lastModifiedBy>Madeleine Riquelme</cp:lastModifiedBy>
  <cp:revision>28</cp:revision>
  <dcterms:created xsi:type="dcterms:W3CDTF">2024-10-23T16:54:47Z</dcterms:created>
  <dcterms:modified xsi:type="dcterms:W3CDTF">2024-12-06T00:57:15Z</dcterms:modified>
</cp:coreProperties>
</file>