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D"/>
    <a:srgbClr val="0000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170D86-7781-410C-89C9-C3A965C2138B}" v="1" dt="2024-12-06T00:57:28.6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744" autoAdjust="0"/>
  </p:normalViewPr>
  <p:slideViewPr>
    <p:cSldViewPr snapToGrid="0">
      <p:cViewPr varScale="1">
        <p:scale>
          <a:sx n="71" d="100"/>
          <a:sy n="71" d="100"/>
        </p:scale>
        <p:origin x="33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0AB270-D591-48C2-B0B0-26BD15D5440B}" type="datetimeFigureOut">
              <a:rPr lang="es-CL" smtClean="0"/>
              <a:t>05-12-2024</a:t>
            </a:fld>
            <a:endParaRPr lang="es-CL"/>
          </a:p>
        </p:txBody>
      </p:sp>
      <p:sp>
        <p:nvSpPr>
          <p:cNvPr id="4" name="Marcador de imagen de diapositiva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3D049-AC8E-4ED6-B83E-C4D5C8FE527B}" type="slidenum">
              <a:rPr lang="es-CL" smtClean="0"/>
              <a:t>‹Nº›</a:t>
            </a:fld>
            <a:endParaRPr lang="es-CL"/>
          </a:p>
        </p:txBody>
      </p:sp>
    </p:spTree>
    <p:extLst>
      <p:ext uri="{BB962C8B-B14F-4D97-AF65-F5344CB8AC3E}">
        <p14:creationId xmlns:p14="http://schemas.microsoft.com/office/powerpoint/2010/main" val="171074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F8C3D049-AC8E-4ED6-B83E-C4D5C8FE527B}" type="slidenum">
              <a:rPr lang="es-CL" smtClean="0"/>
              <a:t>1</a:t>
            </a:fld>
            <a:endParaRPr lang="es-CL"/>
          </a:p>
        </p:txBody>
      </p:sp>
    </p:spTree>
    <p:extLst>
      <p:ext uri="{BB962C8B-B14F-4D97-AF65-F5344CB8AC3E}">
        <p14:creationId xmlns:p14="http://schemas.microsoft.com/office/powerpoint/2010/main" val="2658239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7697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26028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96987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35963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AA815-4BCD-48ED-B113-33DEB1E15800}"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62652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AA815-4BCD-48ED-B113-33DEB1E15800}"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72631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AA815-4BCD-48ED-B113-33DEB1E15800}"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7755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5362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26310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57082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584548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4355" y="1995313"/>
            <a:ext cx="5829300" cy="4244624"/>
          </a:xfrm>
        </p:spPr>
        <p:txBody>
          <a:bodyPr anchor="t"/>
          <a:lstStyle>
            <a:lvl1pPr algn="ctr">
              <a:defRPr sz="2992"/>
            </a:lvl1pPr>
          </a:lstStyle>
          <a:p>
            <a:r>
              <a:rPr lang="es-ES" dirty="0"/>
              <a:t>INTRODUCCION: </a:t>
            </a:r>
            <a:endParaRPr lang="en-US" dirty="0"/>
          </a:p>
        </p:txBody>
      </p:sp>
      <p:sp>
        <p:nvSpPr>
          <p:cNvPr id="3" name="Subtitle 2"/>
          <p:cNvSpPr>
            <a:spLocks noGrp="1"/>
          </p:cNvSpPr>
          <p:nvPr>
            <p:ph type="subTitle" idx="1" hasCustomPrompt="1"/>
          </p:nvPr>
        </p:nvSpPr>
        <p:spPr>
          <a:xfrm>
            <a:off x="857251" y="6403625"/>
            <a:ext cx="5143501" cy="2943576"/>
          </a:xfrm>
        </p:spPr>
        <p:txBody>
          <a:bodyPr/>
          <a:lstStyle>
            <a:lvl1pPr marL="0" indent="0" algn="ctr">
              <a:buNone/>
              <a:defRPr sz="1197"/>
            </a:lvl1pPr>
            <a:lvl2pPr marL="228004" indent="0" algn="ctr">
              <a:buNone/>
              <a:defRPr sz="997"/>
            </a:lvl2pPr>
            <a:lvl3pPr marL="456009" indent="0" algn="ctr">
              <a:buNone/>
              <a:defRPr sz="899"/>
            </a:lvl3pPr>
            <a:lvl4pPr marL="684012" indent="0" algn="ctr">
              <a:buNone/>
              <a:defRPr sz="799"/>
            </a:lvl4pPr>
            <a:lvl5pPr marL="912017" indent="0" algn="ctr">
              <a:buNone/>
              <a:defRPr sz="799"/>
            </a:lvl5pPr>
            <a:lvl6pPr marL="1140022" indent="0" algn="ctr">
              <a:buNone/>
              <a:defRPr sz="799"/>
            </a:lvl6pPr>
            <a:lvl7pPr marL="1368026" indent="0" algn="ctr">
              <a:buNone/>
              <a:defRPr sz="799"/>
            </a:lvl7pPr>
            <a:lvl8pPr marL="1596029" indent="0" algn="ctr">
              <a:buNone/>
              <a:defRPr sz="799"/>
            </a:lvl8pPr>
            <a:lvl9pPr marL="1824034" indent="0" algn="ctr">
              <a:buNone/>
              <a:defRPr sz="799"/>
            </a:lvl9pPr>
          </a:lstStyle>
          <a:p>
            <a:r>
              <a:rPr lang="es-ES" dirty="0"/>
              <a:t>OBJETIVO:</a:t>
            </a:r>
            <a:endParaRPr lang="en-US" dirty="0"/>
          </a:p>
        </p:txBody>
      </p:sp>
      <p:sp>
        <p:nvSpPr>
          <p:cNvPr id="4" name="Date Placeholder 3"/>
          <p:cNvSpPr>
            <a:spLocks noGrp="1"/>
          </p:cNvSpPr>
          <p:nvPr>
            <p:ph type="dt" sz="half" idx="10"/>
          </p:nvPr>
        </p:nvSpPr>
        <p:spPr/>
        <p:txBody>
          <a:bodyPr/>
          <a:lstStyle/>
          <a:p>
            <a:fld id="{A8DE045A-3455-46D2-A19A-7F192B0785CB}" type="datetimeFigureOut">
              <a:rPr lang="es-CL" smtClean="0"/>
              <a:t>05-12-2024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E4AE1F8-8184-4D53-A707-25B9D7121EDF}" type="slidenum">
              <a:rPr lang="es-CL" smtClean="0"/>
              <a:t>‹Nº›</a:t>
            </a:fld>
            <a:endParaRPr lang="es-CL"/>
          </a:p>
        </p:txBody>
      </p:sp>
      <p:sp>
        <p:nvSpPr>
          <p:cNvPr id="9" name="Marcador de posición de imagen 8">
            <a:extLst>
              <a:ext uri="{FF2B5EF4-FFF2-40B4-BE49-F238E27FC236}">
                <a16:creationId xmlns:a16="http://schemas.microsoft.com/office/drawing/2014/main" id="{EF377DD2-CE99-250F-E653-53E93B489B24}"/>
              </a:ext>
            </a:extLst>
          </p:cNvPr>
          <p:cNvSpPr>
            <a:spLocks noGrp="1"/>
          </p:cNvSpPr>
          <p:nvPr>
            <p:ph type="pic" sz="quarter" idx="13"/>
          </p:nvPr>
        </p:nvSpPr>
        <p:spPr>
          <a:xfrm>
            <a:off x="4193745" y="3837461"/>
            <a:ext cx="2393695" cy="4354740"/>
          </a:xfrm>
        </p:spPr>
        <p:txBody>
          <a:bodyPr/>
          <a:lstStyle/>
          <a:p>
            <a:endParaRPr lang="es-CL"/>
          </a:p>
        </p:txBody>
      </p:sp>
      <p:sp>
        <p:nvSpPr>
          <p:cNvPr id="11" name="Marcador de gráfico 10">
            <a:extLst>
              <a:ext uri="{FF2B5EF4-FFF2-40B4-BE49-F238E27FC236}">
                <a16:creationId xmlns:a16="http://schemas.microsoft.com/office/drawing/2014/main" id="{5D5AD79E-BA5F-C4B5-63F9-4A678C370F80}"/>
              </a:ext>
            </a:extLst>
          </p:cNvPr>
          <p:cNvSpPr>
            <a:spLocks noGrp="1"/>
          </p:cNvSpPr>
          <p:nvPr>
            <p:ph type="chart" sz="quarter" idx="14"/>
          </p:nvPr>
        </p:nvSpPr>
        <p:spPr>
          <a:xfrm>
            <a:off x="514072" y="7504608"/>
            <a:ext cx="3679669" cy="2640539"/>
          </a:xfrm>
        </p:spPr>
        <p:txBody>
          <a:bodyPr/>
          <a:lstStyle/>
          <a:p>
            <a:endParaRPr lang="es-CL"/>
          </a:p>
        </p:txBody>
      </p:sp>
      <p:sp>
        <p:nvSpPr>
          <p:cNvPr id="13" name="Marcador de tabla 12">
            <a:extLst>
              <a:ext uri="{FF2B5EF4-FFF2-40B4-BE49-F238E27FC236}">
                <a16:creationId xmlns:a16="http://schemas.microsoft.com/office/drawing/2014/main" id="{90517F6B-0520-B2B0-E591-A6D2E20EB864}"/>
              </a:ext>
            </a:extLst>
          </p:cNvPr>
          <p:cNvSpPr>
            <a:spLocks noGrp="1"/>
          </p:cNvSpPr>
          <p:nvPr>
            <p:ph type="tbl" sz="quarter" idx="15"/>
          </p:nvPr>
        </p:nvSpPr>
        <p:spPr>
          <a:xfrm>
            <a:off x="3124218" y="9048504"/>
            <a:ext cx="3679669" cy="1782643"/>
          </a:xfrm>
        </p:spPr>
        <p:txBody>
          <a:bodyPr/>
          <a:lstStyle/>
          <a:p>
            <a:endParaRPr lang="es-CL"/>
          </a:p>
        </p:txBody>
      </p:sp>
      <p:sp>
        <p:nvSpPr>
          <p:cNvPr id="10" name="Marcador de posición de imagen 9">
            <a:extLst>
              <a:ext uri="{FF2B5EF4-FFF2-40B4-BE49-F238E27FC236}">
                <a16:creationId xmlns:a16="http://schemas.microsoft.com/office/drawing/2014/main" id="{E7432D12-EDCB-D7FF-56D0-B2B142D10DD2}"/>
              </a:ext>
            </a:extLst>
          </p:cNvPr>
          <p:cNvSpPr>
            <a:spLocks noGrp="1"/>
          </p:cNvSpPr>
          <p:nvPr>
            <p:ph type="pic" sz="quarter" idx="16" hasCustomPrompt="1"/>
          </p:nvPr>
        </p:nvSpPr>
        <p:spPr>
          <a:xfrm>
            <a:off x="4893322" y="243418"/>
            <a:ext cx="1754716" cy="732367"/>
          </a:xfrm>
        </p:spPr>
        <p:txBody>
          <a:bodyPr>
            <a:normAutofit/>
          </a:bodyPr>
          <a:lstStyle>
            <a:lvl1pPr>
              <a:defRPr sz="1333"/>
            </a:lvl1pPr>
          </a:lstStyle>
          <a:p>
            <a:r>
              <a:rPr lang="es-CL" dirty="0"/>
              <a:t>Inserte Logo </a:t>
            </a:r>
          </a:p>
        </p:txBody>
      </p:sp>
    </p:spTree>
    <p:extLst>
      <p:ext uri="{BB962C8B-B14F-4D97-AF65-F5344CB8AC3E}">
        <p14:creationId xmlns:p14="http://schemas.microsoft.com/office/powerpoint/2010/main" val="354594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906AA815-4BCD-48ED-B113-33DEB1E15800}" type="datetimeFigureOut">
              <a:rPr lang="en-US" smtClean="0"/>
              <a:t>12/5/2024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51BDDF04-D0A0-4B5E-A1D0-7D8998526F8D}" type="slidenum">
              <a:rPr lang="en-US" smtClean="0"/>
              <a:t>‹Nº›</a:t>
            </a:fld>
            <a:endParaRPr lang="en-US"/>
          </a:p>
        </p:txBody>
      </p:sp>
    </p:spTree>
    <p:extLst>
      <p:ext uri="{BB962C8B-B14F-4D97-AF65-F5344CB8AC3E}">
        <p14:creationId xmlns:p14="http://schemas.microsoft.com/office/powerpoint/2010/main" val="17398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dots&#10;&#10;Description automatically generated with medium confidence">
            <a:extLst>
              <a:ext uri="{FF2B5EF4-FFF2-40B4-BE49-F238E27FC236}">
                <a16:creationId xmlns:a16="http://schemas.microsoft.com/office/drawing/2014/main" id="{3C3F0552-E9B3-47F6-A3B6-809496C5281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19" t="23106" r="819"/>
          <a:stretch/>
        </p:blipFill>
        <p:spPr>
          <a:xfrm>
            <a:off x="-1" y="0"/>
            <a:ext cx="6858001" cy="12192000"/>
          </a:xfrm>
          <a:prstGeom prst="rect">
            <a:avLst/>
          </a:prstGeom>
        </p:spPr>
      </p:pic>
      <p:cxnSp>
        <p:nvCxnSpPr>
          <p:cNvPr id="26" name="Conector recto 25">
            <a:extLst>
              <a:ext uri="{FF2B5EF4-FFF2-40B4-BE49-F238E27FC236}">
                <a16:creationId xmlns:a16="http://schemas.microsoft.com/office/drawing/2014/main" id="{99ABB5F0-EB2D-97B3-4F46-2CEBFD089227}"/>
              </a:ext>
            </a:extLst>
          </p:cNvPr>
          <p:cNvCxnSpPr>
            <a:cxnSpLocks/>
          </p:cNvCxnSpPr>
          <p:nvPr/>
        </p:nvCxnSpPr>
        <p:spPr>
          <a:xfrm>
            <a:off x="953191" y="1323475"/>
            <a:ext cx="5522768" cy="3856"/>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3C292D9F-3ED6-63AC-BE72-04CC26FD3221}"/>
              </a:ext>
            </a:extLst>
          </p:cNvPr>
          <p:cNvSpPr>
            <a:spLocks noGrp="1"/>
          </p:cNvSpPr>
          <p:nvPr>
            <p:ph type="ctrTitle"/>
          </p:nvPr>
        </p:nvSpPr>
        <p:spPr>
          <a:xfrm>
            <a:off x="226252" y="1809474"/>
            <a:ext cx="3214560" cy="1343212"/>
          </a:xfrm>
          <a:solidFill>
            <a:srgbClr val="FFFFFF">
              <a:alpha val="12941"/>
            </a:srgbClr>
          </a:solidFill>
          <a:ln>
            <a:solidFill>
              <a:srgbClr val="00D2DD"/>
            </a:solidFill>
          </a:ln>
        </p:spPr>
        <p:txBody>
          <a:bodyPr>
            <a:normAutofit fontScale="90000"/>
          </a:bodyPr>
          <a:lstStyle/>
          <a:p>
            <a:pPr algn="just"/>
            <a:r>
              <a:rPr lang="es-CL" sz="1199" dirty="0">
                <a:latin typeface="Arial" panose="020B0604020202020204" pitchFamily="34" charset="0"/>
                <a:cs typeface="Arial" panose="020B0604020202020204" pitchFamily="34" charset="0"/>
              </a:rPr>
              <a:t>Introducción:</a:t>
            </a:r>
            <a:br>
              <a:rPr lang="es-CL" sz="1199" dirty="0">
                <a:latin typeface="Arial" panose="020B0604020202020204" pitchFamily="34" charset="0"/>
                <a:cs typeface="Arial" panose="020B0604020202020204" pitchFamily="34" charset="0"/>
              </a:rPr>
            </a:br>
            <a:r>
              <a:rPr lang="es-419" sz="1000" kern="100" dirty="0">
                <a:latin typeface="Arial" panose="020B0604020202020204" pitchFamily="34" charset="0"/>
                <a:ea typeface="Times New Roman" panose="02020603050405020304" pitchFamily="18" charset="0"/>
                <a:cs typeface="Arial" panose="020B0604020202020204" pitchFamily="34" charset="0"/>
              </a:rPr>
              <a:t>En el manejo de pacientes criticamente enfermos se requiere la administración de múltiples soluciones de medicamentos, que por sus carcteristicas físico-químicas o por sus  prolongados tiempos de administración pueden producir complicaciones, como  es la flebitis. La eleccion de un determinado tipo de acceso vascular basado en el conocimiento de las  caracteristicas del farmaco a administrar, permite realizar terapias más seguras. </a:t>
            </a:r>
            <a:br>
              <a:rPr lang="es-419" sz="1000" kern="100" dirty="0">
                <a:latin typeface="Arial" panose="020B0604020202020204" pitchFamily="34" charset="0"/>
                <a:ea typeface="Times New Roman" panose="02020603050405020304" pitchFamily="18" charset="0"/>
                <a:cs typeface="Arial" panose="020B0604020202020204" pitchFamily="34" charset="0"/>
              </a:rPr>
            </a:br>
            <a:endParaRPr lang="es-CL" sz="1000"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AB84BC6A-F5A2-08C1-20EA-3CBC068EC0CF}"/>
              </a:ext>
            </a:extLst>
          </p:cNvPr>
          <p:cNvSpPr>
            <a:spLocks noGrp="1"/>
          </p:cNvSpPr>
          <p:nvPr>
            <p:ph type="subTitle" idx="1"/>
          </p:nvPr>
        </p:nvSpPr>
        <p:spPr>
          <a:xfrm>
            <a:off x="3491392" y="1807179"/>
            <a:ext cx="3104714" cy="1343212"/>
          </a:xfrm>
          <a:solidFill>
            <a:srgbClr val="FFFFFF">
              <a:alpha val="12941"/>
            </a:srgbClr>
          </a:solidFill>
          <a:ln>
            <a:solidFill>
              <a:srgbClr val="00D2DD"/>
            </a:solidFill>
          </a:ln>
        </p:spPr>
        <p:txBody>
          <a:bodyPr/>
          <a:lstStyle/>
          <a:p>
            <a:r>
              <a:rPr lang="es-CL" dirty="0">
                <a:latin typeface="Arial" panose="020B0604020202020204" pitchFamily="34" charset="0"/>
                <a:cs typeface="Arial" panose="020B0604020202020204" pitchFamily="34" charset="0"/>
              </a:rPr>
              <a:t>Objetivo:</a:t>
            </a:r>
          </a:p>
          <a:p>
            <a:pPr algn="just">
              <a:spcBef>
                <a:spcPts val="0"/>
              </a:spcBef>
            </a:pPr>
            <a:r>
              <a:rPr lang="es-419" sz="900" kern="100" dirty="0">
                <a:latin typeface="Arial" panose="020B0604020202020204" pitchFamily="34" charset="0"/>
                <a:ea typeface="Times New Roman" panose="02020603050405020304" pitchFamily="18" charset="0"/>
                <a:cs typeface="Arial" panose="020B0604020202020204" pitchFamily="34" charset="0"/>
              </a:rPr>
              <a:t>Determinar el potencial riesgo de flebitis de los medicamentos más utilizados en pacientes críticos, en función de sus propiedades fisicoquímicas y duración de las terapias.</a:t>
            </a:r>
          </a:p>
          <a:p>
            <a:pPr>
              <a:spcBef>
                <a:spcPts val="0"/>
              </a:spcBef>
            </a:pPr>
            <a:endParaRPr lang="es-CL" dirty="0">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9E87CDDA-A021-9EC1-3391-CC8B403C74EA}"/>
              </a:ext>
            </a:extLst>
          </p:cNvPr>
          <p:cNvSpPr txBox="1">
            <a:spLocks/>
          </p:cNvSpPr>
          <p:nvPr/>
        </p:nvSpPr>
        <p:spPr>
          <a:xfrm>
            <a:off x="226253" y="3204481"/>
            <a:ext cx="6369855" cy="1005337"/>
          </a:xfrm>
          <a:prstGeom prst="rect">
            <a:avLst/>
          </a:prstGeom>
          <a:solidFill>
            <a:srgbClr val="FFFFFF">
              <a:alpha val="12941"/>
            </a:srgbClr>
          </a:solidFill>
          <a:ln>
            <a:solidFill>
              <a:srgbClr val="000067"/>
            </a:solidFill>
          </a:ln>
        </p:spPr>
        <p:txBody>
          <a:bodyPr vert="horz" lIns="60961" tIns="30481" rIns="60961" bIns="30481" rtlCol="0" anchor="t">
            <a:norm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Método:</a:t>
            </a:r>
          </a:p>
          <a:p>
            <a:pPr marL="47997" algn="just">
              <a:spcBef>
                <a:spcPts val="0"/>
              </a:spcBef>
            </a:pPr>
            <a:r>
              <a:rPr lang="es-419" sz="900" kern="100" dirty="0">
                <a:latin typeface="Arial" panose="020B0604020202020204" pitchFamily="34" charset="0"/>
                <a:ea typeface="Times New Roman" panose="02020603050405020304" pitchFamily="18" charset="0"/>
                <a:cs typeface="Arial" panose="020B0604020202020204" pitchFamily="34" charset="0"/>
              </a:rPr>
              <a:t>Se realizó una búsqueda de información comprendida entre los años 2010-2023 en idioma inglés y español en bases de datos como Pubmed, Google escolar y en fichas técnicas de los fármacos, utilizando palabras claves como pH, osmolaridad, concentración y tiempo dependiente de aquellos medicamentos más comúnmente utilizados en UCI. La información recopilada fue organizada en una tabla ( Tabla 1 ) según familias farmacológicas y se clasificó el riesgo de flebitis según el algoritmo propuesto por Manrique-Rodriguez et al  (Figura 1) asignando color verde si es segura la adminstración o color rojo si no lo es.</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25EA934E-CED1-DFC0-F089-FC2386B340B7}"/>
              </a:ext>
            </a:extLst>
          </p:cNvPr>
          <p:cNvSpPr txBox="1">
            <a:spLocks/>
          </p:cNvSpPr>
          <p:nvPr/>
        </p:nvSpPr>
        <p:spPr>
          <a:xfrm>
            <a:off x="223654" y="4331312"/>
            <a:ext cx="2996375" cy="3839576"/>
          </a:xfrm>
          <a:prstGeom prst="rect">
            <a:avLst/>
          </a:prstGeom>
          <a:solidFill>
            <a:srgbClr val="FFFFFF">
              <a:alpha val="12941"/>
            </a:srgbClr>
          </a:solidFill>
          <a:ln>
            <a:solidFill>
              <a:srgbClr val="000067"/>
            </a:solidFill>
          </a:ln>
        </p:spPr>
        <p:txBody>
          <a:bodyPr vert="horz" lIns="60961" tIns="30481" rIns="60961" bIns="30481" rtlCol="0" anchor="t">
            <a:normAutofit fontScale="25000" lnSpcReduction="2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4800" dirty="0">
                <a:latin typeface="Arial" panose="020B0604020202020204" pitchFamily="34" charset="0"/>
                <a:cs typeface="Arial" panose="020B0604020202020204" pitchFamily="34" charset="0"/>
              </a:rPr>
              <a:t>Resultado:</a:t>
            </a:r>
          </a:p>
          <a:p>
            <a:pPr marL="47997" algn="just">
              <a:lnSpc>
                <a:spcPct val="120000"/>
              </a:lnSpc>
              <a:spcBef>
                <a:spcPts val="0"/>
              </a:spcBef>
            </a:pPr>
            <a:r>
              <a:rPr lang="es-419" sz="3200" dirty="0">
                <a:solidFill>
                  <a:srgbClr val="000000"/>
                </a:solidFill>
                <a:latin typeface="Arial" panose="020B0604020202020204" pitchFamily="34" charset="0"/>
                <a:ea typeface="Times New Roman" panose="02020603050405020304" pitchFamily="18" charset="0"/>
                <a:cs typeface="Arial" panose="020B0604020202020204" pitchFamily="34" charset="0"/>
              </a:rPr>
              <a:t>En la t</a:t>
            </a:r>
            <a:r>
              <a:rPr lang="es-419"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abla 1 se muestra un extracto de la muestra total analizada. De los 61 fármacos, e</a:t>
            </a:r>
            <a:r>
              <a:rPr lang="es-CL"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l 32.7%  son de alto riesgo, y se recomienda la utilización exclusiva de CVC o PICC. Fármacos con osmolaridad mayor a 600 mOsm/L corresponden al 13.1% y con pH extremos (menor a 4 o mayor a 9) al 18.0%. En ambos casos la recomendación es la administración por CVC o PICC. Por otro lado, el 62.2% de los fármacos dependen del tiempo y el 27.8% dependen de la concentración, propiedades que también condicionan el tipo de acceso a utilizar.</a:t>
            </a:r>
          </a:p>
          <a:p>
            <a:pPr marL="47997" algn="just">
              <a:lnSpc>
                <a:spcPct val="120000"/>
              </a:lnSpc>
              <a:spcBef>
                <a:spcPts val="0"/>
              </a:spcBef>
            </a:pPr>
            <a:endParaRPr lang="es-CL" sz="3200" kern="1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20000"/>
              </a:lnSpc>
              <a:spcAft>
                <a:spcPts val="800"/>
              </a:spcAft>
            </a:pPr>
            <a:r>
              <a:rPr lang="es-CL" sz="3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Riesgo determinado por  pH</a:t>
            </a:r>
            <a:r>
              <a:rPr lang="es-CL"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fármacos que a pesar de tener un valor bajo de osmolaridad, tienen un riesgo que está determinado por el nivel de pH. Es el caso de por ejemplo: Midazolam.</a:t>
            </a:r>
          </a:p>
          <a:p>
            <a:pPr algn="just">
              <a:lnSpc>
                <a:spcPct val="120000"/>
              </a:lnSpc>
              <a:spcAft>
                <a:spcPts val="800"/>
              </a:spcAft>
            </a:pPr>
            <a:r>
              <a:rPr lang="es-CL" sz="3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Riesgo determinado por osmolaridad</a:t>
            </a:r>
            <a:r>
              <a:rPr lang="es-CL"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fármacos con valores de pH considerados no extremos, pero con una osmolaridad alta que aumenta el riesgo de flebitis. </a:t>
            </a:r>
            <a:r>
              <a:rPr lang="es-CL" sz="3200" dirty="0">
                <a:solidFill>
                  <a:srgbClr val="000000"/>
                </a:solidFill>
                <a:latin typeface="Arial" panose="020B0604020202020204" pitchFamily="34" charset="0"/>
                <a:ea typeface="Times New Roman" panose="02020603050405020304" pitchFamily="18" charset="0"/>
                <a:cs typeface="Arial" panose="020B0604020202020204" pitchFamily="34" charset="0"/>
              </a:rPr>
              <a:t>Ejemplo: </a:t>
            </a:r>
            <a:r>
              <a:rPr lang="es-CL"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Urapidilo.</a:t>
            </a:r>
          </a:p>
          <a:p>
            <a:pPr algn="just">
              <a:lnSpc>
                <a:spcPct val="120000"/>
              </a:lnSpc>
            </a:pPr>
            <a:endParaRPr lang="es-CL" sz="3200" kern="1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20000"/>
              </a:lnSpc>
            </a:pPr>
            <a:r>
              <a:rPr lang="es-CL" sz="3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Riesgo determinado por concentración</a:t>
            </a:r>
            <a:r>
              <a:rPr lang="es-CL"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Independiente de los parámetros antes mencionados, hay fármacos de esta tabla que modifican su riesgo según la concentración, por ejemplo: Vancomicina.</a:t>
            </a:r>
            <a:endParaRPr lang="es-CL" sz="32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20000"/>
              </a:lnSpc>
            </a:pPr>
            <a:r>
              <a:rPr lang="es-CL"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L" sz="3200" b="1"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20000"/>
              </a:lnSpc>
            </a:pPr>
            <a:r>
              <a:rPr lang="es-CL" sz="3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Riesgo determinado por  tiempo</a:t>
            </a:r>
            <a:r>
              <a:rPr lang="es-CL"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Hay fármacos que tienen un riesgo asociado al tiempo de exposición, por ejemplo: Morfina. </a:t>
            </a:r>
            <a:endParaRPr lang="es-419" sz="1300" kern="100" dirty="0">
              <a:latin typeface="Arial" panose="020B0604020202020204" pitchFamily="34" charset="0"/>
              <a:ea typeface="Times New Roman" panose="02020603050405020304" pitchFamily="18" charset="0"/>
              <a:cs typeface="Arial" panose="020B0604020202020204" pitchFamily="34" charset="0"/>
            </a:endParaRP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EDF64135-3A48-28B2-E6B0-E664572E0EB2}"/>
              </a:ext>
            </a:extLst>
          </p:cNvPr>
          <p:cNvSpPr txBox="1">
            <a:spLocks/>
          </p:cNvSpPr>
          <p:nvPr/>
        </p:nvSpPr>
        <p:spPr>
          <a:xfrm>
            <a:off x="219002" y="10210334"/>
            <a:ext cx="6369855" cy="569511"/>
          </a:xfrm>
          <a:prstGeom prst="rect">
            <a:avLst/>
          </a:prstGeom>
          <a:ln>
            <a:solidFill>
              <a:srgbClr val="00D2DD"/>
            </a:solidFill>
          </a:ln>
        </p:spPr>
        <p:txBody>
          <a:bodyPr vert="horz" lIns="60961" tIns="30481" rIns="60961" bIns="30481" rtlCol="0" anchor="t">
            <a:normAutofit fontScale="925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Conclusiones: </a:t>
            </a:r>
          </a:p>
          <a:p>
            <a:pPr marL="47997" algn="just">
              <a:spcBef>
                <a:spcPts val="0"/>
              </a:spcBef>
            </a:pPr>
            <a:r>
              <a:rPr lang="es-CL" sz="9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En pacientes ingresados en unidades de cuidados intensivos, conocer el riesgo de flebitis de los fármacos, basado en sus propiedades fisicoquímicas es crucial para la elección de un determinado tipo de acceso vascular. Nuestra recomendación es usar Midline en terapias prolongadas en un amplio grupo de medicamentos de uso común en Unidades de cuidados intensivos.</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F304BE55-1647-26F0-3215-B5AB43AFB541}"/>
              </a:ext>
            </a:extLst>
          </p:cNvPr>
          <p:cNvSpPr txBox="1">
            <a:spLocks/>
          </p:cNvSpPr>
          <p:nvPr/>
        </p:nvSpPr>
        <p:spPr>
          <a:xfrm>
            <a:off x="1948526" y="159677"/>
            <a:ext cx="3046029" cy="262685"/>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419" sz="1400" b="1" kern="100" dirty="0">
                <a:latin typeface="Arial" panose="020B0604020202020204" pitchFamily="34" charset="0"/>
                <a:ea typeface="Geneva" panose="020B0503030404040204" pitchFamily="34" charset="0"/>
                <a:cs typeface="Arial" panose="020B0604020202020204" pitchFamily="34" charset="0"/>
              </a:rPr>
              <a:t>ELECCIÓN DE ACCESOS VASCULARES EN PACIENTES CRÍTICOS DETERMINADO POR EL RIESGO DE FLEBITIS DE LOS FARMACOS</a:t>
            </a:r>
            <a:endParaRPr lang="en-US" sz="1400" b="1" dirty="0">
              <a:solidFill>
                <a:srgbClr val="2F3FB6"/>
              </a:solidFill>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7907756C-A1BA-A237-9D9B-1D9107F58188}"/>
              </a:ext>
            </a:extLst>
          </p:cNvPr>
          <p:cNvSpPr txBox="1">
            <a:spLocks/>
          </p:cNvSpPr>
          <p:nvPr/>
        </p:nvSpPr>
        <p:spPr>
          <a:xfrm>
            <a:off x="456242" y="1102393"/>
            <a:ext cx="5691407" cy="255931"/>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Autor: Francisco Álvarez, </a:t>
            </a:r>
            <a:r>
              <a:rPr lang="es-419" sz="1400" kern="100" dirty="0">
                <a:latin typeface="Arial" panose="020B0604020202020204" pitchFamily="34" charset="0"/>
                <a:ea typeface="Times New Roman" panose="02020603050405020304" pitchFamily="18" charset="0"/>
                <a:cs typeface="Arial" panose="020B0604020202020204" pitchFamily="34" charset="0"/>
              </a:rPr>
              <a:t>Carolina Gallardo</a:t>
            </a:r>
            <a:r>
              <a:rPr lang="es-CL" sz="1333" kern="100" dirty="0">
                <a:latin typeface="Arial" panose="020B0604020202020204" pitchFamily="34" charset="0"/>
                <a:ea typeface="Calibri" panose="020F0502020204030204" pitchFamily="34" charset="0"/>
                <a:cs typeface="Arial" panose="020B0604020202020204" pitchFamily="34" charset="0"/>
              </a:rPr>
              <a:t> </a:t>
            </a:r>
          </a:p>
        </p:txBody>
      </p:sp>
      <p:cxnSp>
        <p:nvCxnSpPr>
          <p:cNvPr id="27" name="Conector recto 26">
            <a:extLst>
              <a:ext uri="{FF2B5EF4-FFF2-40B4-BE49-F238E27FC236}">
                <a16:creationId xmlns:a16="http://schemas.microsoft.com/office/drawing/2014/main" id="{F455C445-B0C7-D82C-CFF8-4A2209E4EECC}"/>
              </a:ext>
            </a:extLst>
          </p:cNvPr>
          <p:cNvCxnSpPr>
            <a:cxnSpLocks/>
          </p:cNvCxnSpPr>
          <p:nvPr/>
        </p:nvCxnSpPr>
        <p:spPr>
          <a:xfrm>
            <a:off x="1349115" y="1572261"/>
            <a:ext cx="5126844" cy="0"/>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661468CB-F6D6-B9EF-EAE6-2DEB32BEECA0}"/>
              </a:ext>
            </a:extLst>
          </p:cNvPr>
          <p:cNvSpPr txBox="1"/>
          <p:nvPr/>
        </p:nvSpPr>
        <p:spPr>
          <a:xfrm>
            <a:off x="219001" y="10779845"/>
            <a:ext cx="6369855" cy="871905"/>
          </a:xfrm>
          <a:prstGeom prst="rect">
            <a:avLst/>
          </a:prstGeom>
          <a:noFill/>
        </p:spPr>
        <p:txBody>
          <a:bodyPr wrap="square">
            <a:spAutoFit/>
          </a:bodyPr>
          <a:lstStyle/>
          <a:p>
            <a:pPr algn="just"/>
            <a:r>
              <a:rPr lang="es-CL" sz="933" dirty="0">
                <a:latin typeface="Arial" panose="020B0604020202020204" pitchFamily="34" charset="0"/>
                <a:cs typeface="Arial" panose="020B0604020202020204" pitchFamily="34" charset="0"/>
              </a:rPr>
              <a:t> Referencias bibliográficas:</a:t>
            </a:r>
          </a:p>
          <a:p>
            <a:pPr algn="just"/>
            <a:r>
              <a:rPr lang="es-CL" sz="800" dirty="0">
                <a:latin typeface="Arial" panose="020B0604020202020204" pitchFamily="34" charset="0"/>
                <a:cs typeface="Arial" panose="020B0604020202020204" pitchFamily="34" charset="0"/>
              </a:rPr>
              <a:t>- M</a:t>
            </a:r>
            <a:r>
              <a:rPr lang="es-CL" sz="800" b="0" i="0" dirty="0">
                <a:effectLst/>
                <a:latin typeface="Arial" panose="020B0604020202020204" pitchFamily="34" charset="0"/>
                <a:cs typeface="Arial" panose="020B0604020202020204" pitchFamily="34" charset="0"/>
              </a:rPr>
              <a:t>anrique-Rodríguez S, Heras-Hidalgo I, Pernia-López MS, Herranz-Alonso A, Del Río Pisabarro MC, Suárez-Mier MB, et al. Standardization and chemical characterization of intravenous therapy in adult patients: A step further in medication safety. Drugs R D [Internet]. 2020;21(1):39–64. </a:t>
            </a:r>
            <a:endParaRPr lang="es-CL" sz="800" dirty="0">
              <a:latin typeface="Arial" panose="020B0604020202020204" pitchFamily="34" charset="0"/>
              <a:cs typeface="Arial" panose="020B0604020202020204" pitchFamily="34" charset="0"/>
            </a:endParaRPr>
          </a:p>
          <a:p>
            <a:pPr algn="just"/>
            <a:r>
              <a:rPr lang="es-CL" sz="800" b="0" i="0" dirty="0">
                <a:effectLst/>
                <a:latin typeface="Arial" panose="020B0604020202020204" pitchFamily="34" charset="0"/>
              </a:rPr>
              <a:t>- Nickel B. Does the Midline peripheral intravenous catheter have a place in critical care? Crit Care Nurse [Internet]. 2021;41(6):e1–21. </a:t>
            </a:r>
          </a:p>
          <a:p>
            <a:endParaRPr lang="es-CL" sz="933" dirty="0">
              <a:latin typeface="Arial" panose="020B0604020202020204" pitchFamily="34" charset="0"/>
              <a:cs typeface="Arial" panose="020B0604020202020204" pitchFamily="34" charset="0"/>
            </a:endParaRPr>
          </a:p>
        </p:txBody>
      </p:sp>
      <p:sp>
        <p:nvSpPr>
          <p:cNvPr id="23" name="CuadroTexto 22">
            <a:extLst>
              <a:ext uri="{FF2B5EF4-FFF2-40B4-BE49-F238E27FC236}">
                <a16:creationId xmlns:a16="http://schemas.microsoft.com/office/drawing/2014/main" id="{E707A7F4-3035-07BA-AF24-CF3A460168B4}"/>
              </a:ext>
            </a:extLst>
          </p:cNvPr>
          <p:cNvSpPr txBox="1"/>
          <p:nvPr/>
        </p:nvSpPr>
        <p:spPr>
          <a:xfrm>
            <a:off x="400773" y="1316037"/>
            <a:ext cx="5931672" cy="512448"/>
          </a:xfrm>
          <a:prstGeom prst="rect">
            <a:avLst/>
          </a:prstGeom>
          <a:noFill/>
        </p:spPr>
        <p:txBody>
          <a:bodyPr wrap="square">
            <a:spAutoFit/>
          </a:bodyPr>
          <a:lstStyle/>
          <a:p>
            <a:pPr algn="just"/>
            <a:r>
              <a:rPr lang="es-CL" sz="1333" kern="100" dirty="0">
                <a:latin typeface="Arial" panose="020B0604020202020204" pitchFamily="34" charset="0"/>
                <a:ea typeface="Calibri" panose="020F0502020204030204" pitchFamily="34" charset="0"/>
                <a:cs typeface="Arial" panose="020B0604020202020204" pitchFamily="34" charset="0"/>
              </a:rPr>
              <a:t>Coautores: </a:t>
            </a:r>
            <a:r>
              <a:rPr lang="es-419" sz="1330" kern="100" dirty="0">
                <a:latin typeface="Arial" panose="020B0604020202020204" pitchFamily="34" charset="0"/>
                <a:ea typeface="Times New Roman" panose="02020603050405020304" pitchFamily="18" charset="0"/>
                <a:cs typeface="Arial" panose="020B0604020202020204" pitchFamily="34" charset="0"/>
              </a:rPr>
              <a:t>Carolina Gallardo,</a:t>
            </a:r>
            <a:r>
              <a:rPr lang="es-419" sz="1330" kern="100" baseline="30000" dirty="0">
                <a:latin typeface="Arial" panose="020B0604020202020204" pitchFamily="34" charset="0"/>
                <a:ea typeface="Times New Roman" panose="02020603050405020304" pitchFamily="18" charset="0"/>
                <a:cs typeface="Arial" panose="020B0604020202020204" pitchFamily="34" charset="0"/>
              </a:rPr>
              <a:t> </a:t>
            </a:r>
            <a:r>
              <a:rPr lang="es-419" sz="1330" kern="100" dirty="0">
                <a:latin typeface="Arial" panose="020B0604020202020204" pitchFamily="34" charset="0"/>
                <a:ea typeface="Times New Roman" panose="02020603050405020304" pitchFamily="18" charset="0"/>
                <a:cs typeface="Arial" panose="020B0604020202020204" pitchFamily="34" charset="0"/>
              </a:rPr>
              <a:t>Mario Bruna, Eduardo Kattan,</a:t>
            </a:r>
            <a:r>
              <a:rPr lang="es-419" sz="1330" kern="100" baseline="30000" dirty="0">
                <a:latin typeface="Arial" panose="020B0604020202020204" pitchFamily="34" charset="0"/>
                <a:ea typeface="Times New Roman" panose="02020603050405020304" pitchFamily="18" charset="0"/>
                <a:cs typeface="Arial" panose="020B0604020202020204" pitchFamily="34" charset="0"/>
              </a:rPr>
              <a:t> </a:t>
            </a:r>
            <a:r>
              <a:rPr lang="es-419" sz="1330" kern="100" dirty="0">
                <a:latin typeface="Arial" panose="020B0604020202020204" pitchFamily="34" charset="0"/>
                <a:ea typeface="Times New Roman" panose="02020603050405020304" pitchFamily="18" charset="0"/>
                <a:cs typeface="Arial" panose="020B0604020202020204" pitchFamily="34" charset="0"/>
              </a:rPr>
              <a:t>Nicolás Severino,</a:t>
            </a:r>
            <a:r>
              <a:rPr lang="es-419" sz="1330" kern="100" baseline="30000" dirty="0">
                <a:latin typeface="Arial" panose="020B0604020202020204" pitchFamily="34" charset="0"/>
                <a:ea typeface="Times New Roman" panose="02020603050405020304" pitchFamily="18" charset="0"/>
                <a:cs typeface="Arial" panose="020B0604020202020204" pitchFamily="34" charset="0"/>
              </a:rPr>
              <a:t> </a:t>
            </a:r>
            <a:r>
              <a:rPr lang="es-419" sz="1330" kern="100" dirty="0">
                <a:latin typeface="Arial" panose="020B0604020202020204" pitchFamily="34" charset="0"/>
                <a:ea typeface="Times New Roman" panose="02020603050405020304" pitchFamily="18" charset="0"/>
                <a:cs typeface="Arial" panose="020B0604020202020204" pitchFamily="34" charset="0"/>
              </a:rPr>
              <a:t>Sebastian  Álfaro.</a:t>
            </a:r>
            <a:endParaRPr lang="es-CL" sz="1330" kern="100" dirty="0">
              <a:latin typeface="Arial" panose="020B0604020202020204" pitchFamily="34" charset="0"/>
              <a:ea typeface="Calibri" panose="020F0502020204030204" pitchFamily="34" charset="0"/>
              <a:cs typeface="Arial" panose="020B0604020202020204" pitchFamily="34" charset="0"/>
            </a:endParaRPr>
          </a:p>
        </p:txBody>
      </p:sp>
      <p:pic>
        <p:nvPicPr>
          <p:cNvPr id="6" name="Picture 6" descr="A blue and white sign&#10;&#10;Description automatically generated">
            <a:extLst>
              <a:ext uri="{FF2B5EF4-FFF2-40B4-BE49-F238E27FC236}">
                <a16:creationId xmlns:a16="http://schemas.microsoft.com/office/drawing/2014/main" id="{D23C817A-ED21-8C69-DBF6-D7AED1FF980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039015" y="177854"/>
            <a:ext cx="1708039" cy="548238"/>
          </a:xfrm>
          <a:prstGeom prst="rect">
            <a:avLst/>
          </a:prstGeom>
        </p:spPr>
      </p:pic>
      <p:pic>
        <p:nvPicPr>
          <p:cNvPr id="8" name="Picture 8" descr="A black background with red and blue text&#10;&#10;Description automatically generated">
            <a:extLst>
              <a:ext uri="{FF2B5EF4-FFF2-40B4-BE49-F238E27FC236}">
                <a16:creationId xmlns:a16="http://schemas.microsoft.com/office/drawing/2014/main" id="{6187F17B-2BBC-0735-8373-3F57C33884F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818987" y="11583316"/>
            <a:ext cx="3365760" cy="482167"/>
          </a:xfrm>
          <a:prstGeom prst="rect">
            <a:avLst/>
          </a:prstGeom>
        </p:spPr>
      </p:pic>
      <p:pic>
        <p:nvPicPr>
          <p:cNvPr id="9" name="Gráfico 35">
            <a:extLst>
              <a:ext uri="{FF2B5EF4-FFF2-40B4-BE49-F238E27FC236}">
                <a16:creationId xmlns:a16="http://schemas.microsoft.com/office/drawing/2014/main" id="{907CC7E4-342F-5F3F-31C7-6F1AAF93C2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4256" y="11738456"/>
            <a:ext cx="495166" cy="202358"/>
          </a:xfrm>
          <a:prstGeom prst="rect">
            <a:avLst/>
          </a:prstGeom>
        </p:spPr>
      </p:pic>
      <p:sp>
        <p:nvSpPr>
          <p:cNvPr id="35" name="CuadroTexto 34">
            <a:extLst>
              <a:ext uri="{FF2B5EF4-FFF2-40B4-BE49-F238E27FC236}">
                <a16:creationId xmlns:a16="http://schemas.microsoft.com/office/drawing/2014/main" id="{630982DF-E892-2A2B-C446-459E442EB79E}"/>
              </a:ext>
            </a:extLst>
          </p:cNvPr>
          <p:cNvSpPr txBox="1"/>
          <p:nvPr/>
        </p:nvSpPr>
        <p:spPr>
          <a:xfrm>
            <a:off x="3185450" y="4195395"/>
            <a:ext cx="3508624" cy="261610"/>
          </a:xfrm>
          <a:prstGeom prst="rect">
            <a:avLst/>
          </a:prstGeom>
          <a:noFill/>
        </p:spPr>
        <p:txBody>
          <a:bodyPr wrap="square">
            <a:spAutoFit/>
          </a:bodyPr>
          <a:lstStyle/>
          <a:p>
            <a:pPr marL="47997">
              <a:spcBef>
                <a:spcPts val="0"/>
              </a:spcBef>
            </a:pPr>
            <a:r>
              <a:rPr lang="es-ES" sz="1100" dirty="0">
                <a:latin typeface="Arial" panose="020B0604020202020204" pitchFamily="34" charset="0"/>
                <a:cs typeface="Arial" panose="020B0604020202020204" pitchFamily="34" charset="0"/>
              </a:rPr>
              <a:t>Tabla 1:</a:t>
            </a:r>
          </a:p>
        </p:txBody>
      </p:sp>
      <p:pic>
        <p:nvPicPr>
          <p:cNvPr id="36" name="Imagen 35">
            <a:extLst>
              <a:ext uri="{FF2B5EF4-FFF2-40B4-BE49-F238E27FC236}">
                <a16:creationId xmlns:a16="http://schemas.microsoft.com/office/drawing/2014/main" id="{9C93A92E-D9AD-299B-3351-D80C9E942848}"/>
              </a:ext>
            </a:extLst>
          </p:cNvPr>
          <p:cNvPicPr>
            <a:picLocks noChangeAspect="1"/>
          </p:cNvPicPr>
          <p:nvPr/>
        </p:nvPicPr>
        <p:blipFill>
          <a:blip r:embed="rId8"/>
          <a:srcRect l="2820" t="3591" r="3602" b="12289"/>
          <a:stretch/>
        </p:blipFill>
        <p:spPr>
          <a:xfrm>
            <a:off x="86568" y="8408855"/>
            <a:ext cx="3206925" cy="1674962"/>
          </a:xfrm>
          <a:prstGeom prst="rect">
            <a:avLst/>
          </a:prstGeom>
        </p:spPr>
      </p:pic>
      <p:sp>
        <p:nvSpPr>
          <p:cNvPr id="37" name="CuadroTexto 36">
            <a:extLst>
              <a:ext uri="{FF2B5EF4-FFF2-40B4-BE49-F238E27FC236}">
                <a16:creationId xmlns:a16="http://schemas.microsoft.com/office/drawing/2014/main" id="{48691FE6-FA23-AB59-FE68-8A39B4CC1A7F}"/>
              </a:ext>
            </a:extLst>
          </p:cNvPr>
          <p:cNvSpPr txBox="1"/>
          <p:nvPr/>
        </p:nvSpPr>
        <p:spPr>
          <a:xfrm>
            <a:off x="129349" y="8160459"/>
            <a:ext cx="3508624" cy="261610"/>
          </a:xfrm>
          <a:prstGeom prst="rect">
            <a:avLst/>
          </a:prstGeom>
          <a:noFill/>
        </p:spPr>
        <p:txBody>
          <a:bodyPr wrap="square">
            <a:spAutoFit/>
          </a:bodyPr>
          <a:lstStyle/>
          <a:p>
            <a:pPr marL="47997">
              <a:spcBef>
                <a:spcPts val="0"/>
              </a:spcBef>
            </a:pPr>
            <a:r>
              <a:rPr lang="es-ES" sz="1100" dirty="0">
                <a:latin typeface="Arial" panose="020B0604020202020204" pitchFamily="34" charset="0"/>
                <a:cs typeface="Arial" panose="020B0604020202020204" pitchFamily="34" charset="0"/>
              </a:rPr>
              <a:t>Figura 1:</a:t>
            </a:r>
          </a:p>
        </p:txBody>
      </p:sp>
      <p:pic>
        <p:nvPicPr>
          <p:cNvPr id="39" name="Imagen 38">
            <a:extLst>
              <a:ext uri="{FF2B5EF4-FFF2-40B4-BE49-F238E27FC236}">
                <a16:creationId xmlns:a16="http://schemas.microsoft.com/office/drawing/2014/main" id="{CE1CF4D8-EED8-E625-09D1-81EE1C0288B9}"/>
              </a:ext>
            </a:extLst>
          </p:cNvPr>
          <p:cNvPicPr>
            <a:picLocks noChangeAspect="1"/>
          </p:cNvPicPr>
          <p:nvPr/>
        </p:nvPicPr>
        <p:blipFill>
          <a:blip r:embed="rId9"/>
          <a:stretch>
            <a:fillRect/>
          </a:stretch>
        </p:blipFill>
        <p:spPr>
          <a:xfrm>
            <a:off x="4603446" y="9271770"/>
            <a:ext cx="782217" cy="759761"/>
          </a:xfrm>
          <a:prstGeom prst="rect">
            <a:avLst/>
          </a:prstGeom>
        </p:spPr>
      </p:pic>
      <p:sp>
        <p:nvSpPr>
          <p:cNvPr id="40" name="CuadroTexto 39">
            <a:extLst>
              <a:ext uri="{FF2B5EF4-FFF2-40B4-BE49-F238E27FC236}">
                <a16:creationId xmlns:a16="http://schemas.microsoft.com/office/drawing/2014/main" id="{BC956C4F-576E-778B-5BCE-6B60D40BF9F9}"/>
              </a:ext>
            </a:extLst>
          </p:cNvPr>
          <p:cNvSpPr txBox="1"/>
          <p:nvPr/>
        </p:nvSpPr>
        <p:spPr>
          <a:xfrm>
            <a:off x="3240243" y="9001645"/>
            <a:ext cx="3508624" cy="261610"/>
          </a:xfrm>
          <a:prstGeom prst="rect">
            <a:avLst/>
          </a:prstGeom>
          <a:noFill/>
        </p:spPr>
        <p:txBody>
          <a:bodyPr wrap="square">
            <a:spAutoFit/>
          </a:bodyPr>
          <a:lstStyle/>
          <a:p>
            <a:pPr marL="47997">
              <a:spcBef>
                <a:spcPts val="0"/>
              </a:spcBef>
            </a:pPr>
            <a:r>
              <a:rPr lang="es-ES" sz="1100" dirty="0">
                <a:latin typeface="Arial" panose="020B0604020202020204" pitchFamily="34" charset="0"/>
                <a:cs typeface="Arial" panose="020B0604020202020204" pitchFamily="34" charset="0"/>
              </a:rPr>
              <a:t>Escanear QR para ver tabla en extenso</a:t>
            </a:r>
          </a:p>
        </p:txBody>
      </p:sp>
      <p:pic>
        <p:nvPicPr>
          <p:cNvPr id="17" name="Imagen 16">
            <a:extLst>
              <a:ext uri="{FF2B5EF4-FFF2-40B4-BE49-F238E27FC236}">
                <a16:creationId xmlns:a16="http://schemas.microsoft.com/office/drawing/2014/main" id="{D5EC8860-CB21-54C7-635E-CA0B9520906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4746" y="268199"/>
            <a:ext cx="1557095" cy="453617"/>
          </a:xfrm>
          <a:prstGeom prst="rect">
            <a:avLst/>
          </a:prstGeom>
        </p:spPr>
      </p:pic>
      <p:pic>
        <p:nvPicPr>
          <p:cNvPr id="28" name="Imagen 27">
            <a:extLst>
              <a:ext uri="{FF2B5EF4-FFF2-40B4-BE49-F238E27FC236}">
                <a16:creationId xmlns:a16="http://schemas.microsoft.com/office/drawing/2014/main" id="{5BDD1346-A77A-C64E-67BD-186DC0EFFF3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93494" y="4402513"/>
            <a:ext cx="3430060" cy="4590617"/>
          </a:xfrm>
          <a:prstGeom prst="rect">
            <a:avLst/>
          </a:prstGeom>
        </p:spPr>
      </p:pic>
      <p:sp>
        <p:nvSpPr>
          <p:cNvPr id="7" name="CuadroTexto 6">
            <a:extLst>
              <a:ext uri="{FF2B5EF4-FFF2-40B4-BE49-F238E27FC236}">
                <a16:creationId xmlns:a16="http://schemas.microsoft.com/office/drawing/2014/main" id="{0FF05E2B-EAC9-AA9D-A29C-F795A88ED52C}"/>
              </a:ext>
            </a:extLst>
          </p:cNvPr>
          <p:cNvSpPr txBox="1"/>
          <p:nvPr/>
        </p:nvSpPr>
        <p:spPr>
          <a:xfrm>
            <a:off x="5503088" y="11716677"/>
            <a:ext cx="1371311" cy="21544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CL" sz="800" kern="100" dirty="0">
                <a:latin typeface="Arial" panose="020B0604020202020204" pitchFamily="34" charset="0"/>
                <a:ea typeface="Calibri" panose="020F0502020204030204" pitchFamily="34" charset="0"/>
                <a:cs typeface="Arial" panose="020B0604020202020204" pitchFamily="34" charset="0"/>
              </a:rPr>
              <a:t>PP-UNP-CHL-2007</a:t>
            </a:r>
          </a:p>
        </p:txBody>
      </p:sp>
    </p:spTree>
    <p:extLst>
      <p:ext uri="{BB962C8B-B14F-4D97-AF65-F5344CB8AC3E}">
        <p14:creationId xmlns:p14="http://schemas.microsoft.com/office/powerpoint/2010/main" val="3092867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147</TotalTime>
  <Words>640</Words>
  <Application>Microsoft Office PowerPoint</Application>
  <PresentationFormat>Panorámica</PresentationFormat>
  <Paragraphs>27</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Aptos</vt:lpstr>
      <vt:lpstr>Aptos Display</vt:lpstr>
      <vt:lpstr>Arial</vt:lpstr>
      <vt:lpstr>Office Theme</vt:lpstr>
      <vt:lpstr>Introducción: En el manejo de pacientes criticamente enfermos se requiere la administración de múltiples soluciones de medicamentos, que por sus carcteristicas físico-químicas o por sus  prolongados tiempos de administración pueden producir complicaciones, como  es la flebitis. La eleccion de un determinado tipo de acceso vascular basado en el conocimiento de las  caracteristicas del farmaco a administrar, permite realizar terapias más seguras.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Jonathan Cartagena</dc:creator>
  <cp:lastModifiedBy>Madeleine Riquelme</cp:lastModifiedBy>
  <cp:revision>10</cp:revision>
  <dcterms:created xsi:type="dcterms:W3CDTF">2024-10-23T16:54:47Z</dcterms:created>
  <dcterms:modified xsi:type="dcterms:W3CDTF">2024-12-06T00:57:45Z</dcterms:modified>
</cp:coreProperties>
</file>