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A89898-8CBB-4173-9DB3-63FEBCB94924}" v="1" dt="2024-12-06T00:58:37.5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744" autoAdjust="0"/>
  </p:normalViewPr>
  <p:slideViewPr>
    <p:cSldViewPr snapToGrid="0">
      <p:cViewPr varScale="1">
        <p:scale>
          <a:sx n="71" d="100"/>
          <a:sy n="71" d="100"/>
        </p:scale>
        <p:origin x="3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e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sp>
        <p:nvSpPr>
          <p:cNvPr id="2" name="Título 1">
            <a:extLst>
              <a:ext uri="{FF2B5EF4-FFF2-40B4-BE49-F238E27FC236}">
                <a16:creationId xmlns:a16="http://schemas.microsoft.com/office/drawing/2014/main" id="{3C292D9F-3ED6-63AC-BE72-04CC26FD3221}"/>
              </a:ext>
            </a:extLst>
          </p:cNvPr>
          <p:cNvSpPr>
            <a:spLocks noGrp="1"/>
          </p:cNvSpPr>
          <p:nvPr>
            <p:ph type="ctrTitle"/>
          </p:nvPr>
        </p:nvSpPr>
        <p:spPr>
          <a:xfrm>
            <a:off x="128319" y="1809473"/>
            <a:ext cx="3312493" cy="1603118"/>
          </a:xfrm>
          <a:solidFill>
            <a:srgbClr val="FFFFFF">
              <a:alpha val="12941"/>
            </a:srgbClr>
          </a:solidFill>
          <a:ln>
            <a:solidFill>
              <a:schemeClr val="accent1"/>
            </a:solidFill>
          </a:ln>
        </p:spPr>
        <p:txBody>
          <a:bodyPr>
            <a:normAutofit fontScale="90000"/>
          </a:bodyPr>
          <a:lstStyle/>
          <a:p>
            <a:pPr algn="just">
              <a:lnSpc>
                <a:spcPct val="100000"/>
              </a:lnSpc>
            </a:pPr>
            <a:r>
              <a:rPr lang="es-CL" sz="1000" b="0" dirty="0">
                <a:solidFill>
                  <a:srgbClr val="211E1E"/>
                </a:solidFill>
                <a:effectLst/>
                <a:latin typeface="Arial" panose="020B0604020202020204" pitchFamily="34" charset="0"/>
                <a:cs typeface="Arial" panose="020B0604020202020204" pitchFamily="34" charset="0"/>
              </a:rPr>
              <a:t>Prescribir manualmente una nutrición parenteral (NP) es un proceso lento, complejo y susceptible de errores, requiere realizar múltiples cálculos, conocer los rangos de requerimientos de nutrientes y sus limites máximos, considerar la condición clínica del paciente y la posterior transcripción a recetas manuscritas, lo cual puede provocar errores por defecto u exceso de nutrientes o electrolitos, por omisión de datos y por ilegibilidad. Un error en cualquiera de estos procesos puede ser grave e incluso fatal. Sumado a la variabilidad de la población pediátrica. </a:t>
            </a:r>
            <a:br>
              <a:rPr lang="es-CL" sz="1000" dirty="0">
                <a:latin typeface="Arial" panose="020B0604020202020204" pitchFamily="34" charset="0"/>
                <a:cs typeface="Arial" panose="020B0604020202020204" pitchFamily="34" charset="0"/>
              </a:rPr>
            </a:br>
            <a:endParaRPr lang="es-CL" sz="1000"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AB84BC6A-F5A2-08C1-20EA-3CBC068EC0CF}"/>
              </a:ext>
            </a:extLst>
          </p:cNvPr>
          <p:cNvSpPr>
            <a:spLocks noGrp="1"/>
          </p:cNvSpPr>
          <p:nvPr>
            <p:ph type="subTitle" idx="1"/>
          </p:nvPr>
        </p:nvSpPr>
        <p:spPr>
          <a:xfrm>
            <a:off x="3491392" y="1807178"/>
            <a:ext cx="3161799" cy="1594913"/>
          </a:xfrm>
          <a:solidFill>
            <a:srgbClr val="FFFFFF">
              <a:alpha val="12941"/>
            </a:srgbClr>
          </a:solidFill>
          <a:ln>
            <a:solidFill>
              <a:schemeClr val="tx1"/>
            </a:solidFill>
          </a:ln>
        </p:spPr>
        <p:txBody>
          <a:bodyPr>
            <a:normAutofit/>
          </a:bodyPr>
          <a:lstStyle/>
          <a:p>
            <a:pPr algn="just">
              <a:lnSpc>
                <a:spcPct val="100000"/>
              </a:lnSpc>
              <a:spcAft>
                <a:spcPts val="600"/>
              </a:spcAft>
            </a:pPr>
            <a:r>
              <a:rPr lang="es-ES_tradnl"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Elaborar </a:t>
            </a:r>
            <a:r>
              <a:rPr lang="it-IT"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un </a:t>
            </a:r>
            <a:r>
              <a:rPr lang="it-IT" sz="9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programa</a:t>
            </a:r>
            <a:r>
              <a:rPr lang="it-IT"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r>
              <a:rPr lang="it-IT" sz="9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computacional</a:t>
            </a:r>
            <a:r>
              <a:rPr lang="it-IT"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para  </a:t>
            </a:r>
            <a:r>
              <a:rPr lang="es-ES_tradnl"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prescribir </a:t>
            </a:r>
            <a:r>
              <a:rPr lang="pt-PT" sz="9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nutrici</a:t>
            </a:r>
            <a:r>
              <a:rPr lang="es-ES_tradnl" sz="9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ón</a:t>
            </a:r>
            <a:r>
              <a:rPr lang="es-ES_tradnl"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parenteral pediátrica, de acuerdo a recomendaciones internacionales con la finalidad de mejorar la  legibilidad de la receta, disminuir los tiempos de generación de la receta  y disminuir los errores de prescripción y transcripción asociados a la receta manual utilizada previamente,   mejorando así la seguridad </a:t>
            </a:r>
            <a:r>
              <a:rPr lang="pt-PT"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para </a:t>
            </a:r>
            <a:r>
              <a:rPr lang="es-ES_tradnl"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el paciente y la eficiencia general del proceso.</a:t>
            </a:r>
            <a:endParaRPr lang="es-CL"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endParaRPr>
          </a:p>
        </p:txBody>
      </p:sp>
      <p:sp>
        <p:nvSpPr>
          <p:cNvPr id="4" name="Title 1">
            <a:extLst>
              <a:ext uri="{FF2B5EF4-FFF2-40B4-BE49-F238E27FC236}">
                <a16:creationId xmlns:a16="http://schemas.microsoft.com/office/drawing/2014/main" id="{9E87CDDA-A021-9EC1-3391-CC8B403C74EA}"/>
              </a:ext>
            </a:extLst>
          </p:cNvPr>
          <p:cNvSpPr txBox="1">
            <a:spLocks/>
          </p:cNvSpPr>
          <p:nvPr/>
        </p:nvSpPr>
        <p:spPr>
          <a:xfrm>
            <a:off x="128319" y="3456522"/>
            <a:ext cx="6482339" cy="974706"/>
          </a:xfrm>
          <a:prstGeom prst="rect">
            <a:avLst/>
          </a:prstGeom>
          <a:solidFill>
            <a:srgbClr val="FFFFFF">
              <a:alpha val="12941"/>
            </a:srgbClr>
          </a:solidFill>
          <a:ln>
            <a:solidFill>
              <a:srgbClr val="000067"/>
            </a:solidFill>
          </a:ln>
        </p:spPr>
        <p:txBody>
          <a:bodyPr vert="horz" lIns="60961" tIns="30481" rIns="60961" bIns="30481" rtlCol="0" anchor="t">
            <a:normAutofit fontScale="92500" lnSpcReduction="1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algn="just">
              <a:lnSpc>
                <a:spcPct val="115000"/>
              </a:lnSpc>
              <a:spcAft>
                <a:spcPts val="1000"/>
              </a:spcAft>
            </a:pP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Durante </a:t>
            </a:r>
            <a:r>
              <a:rPr lang="it-I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el</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r>
              <a:rPr lang="it-I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año</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2014 </a:t>
            </a:r>
            <a:r>
              <a:rPr lang="es-ES_tradnl"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se conformó el equipo multidisciplinario para la creación de</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l </a:t>
            </a:r>
            <a:r>
              <a:rPr lang="it-I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programa</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de </a:t>
            </a:r>
            <a:r>
              <a:rPr lang="it-I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prescripción</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r>
              <a:rPr lang="it-I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electrónica</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de </a:t>
            </a:r>
            <a:r>
              <a:rPr lang="it-I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nutrición</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r>
              <a:rPr lang="it-I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parenteral</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r>
              <a:rPr lang="es-ES_tradnl"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utilizando un libro Excel versión 2010, s</a:t>
            </a:r>
            <a:r>
              <a:rPr lang="pt-P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e realiza</a:t>
            </a:r>
            <a:r>
              <a:rPr lang="es-ES_tradnl"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ron reuniones </a:t>
            </a:r>
            <a:r>
              <a:rPr lang="it-I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peri</a:t>
            </a:r>
            <a:r>
              <a:rPr lang="es-ES_tradnl"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ó</a:t>
            </a:r>
            <a:r>
              <a:rPr lang="pt-P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dicas  para definir elementos a considerar y </a:t>
            </a:r>
            <a:r>
              <a:rPr lang="es-ES_tradnl"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se revisaron los catálogos de productos utilizados para elaborar NP y la literatura nacional e internacional a fin de definir los puntos definitivos de corte,  </a:t>
            </a:r>
            <a:r>
              <a:rPr lang="pt-P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limites de aportes máximos para alertas de </a:t>
            </a:r>
            <a:r>
              <a:rPr lang="pt-P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dosificación</a:t>
            </a:r>
            <a:r>
              <a:rPr lang="pt-P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por nutriente </a:t>
            </a:r>
            <a:r>
              <a:rPr lang="pt-P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etc</a:t>
            </a:r>
            <a:r>
              <a:rPr lang="pt-P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 para la </a:t>
            </a:r>
            <a:r>
              <a:rPr lang="pt-P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población</a:t>
            </a:r>
            <a:r>
              <a:rPr lang="pt-PT"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r>
              <a:rPr lang="pt-PT" sz="10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pediatrica</a:t>
            </a:r>
            <a:endParaRPr lang="es-CL" sz="10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endParaRPr>
          </a:p>
          <a:p>
            <a:pPr marL="47997">
              <a:lnSpc>
                <a:spcPct val="100000"/>
              </a:lnSpc>
              <a:spcBef>
                <a:spcPts val="0"/>
              </a:spcBef>
            </a:pPr>
            <a:endParaRPr lang="en-US" sz="1068"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128320" y="4485658"/>
            <a:ext cx="6482340" cy="1279781"/>
          </a:xfrm>
          <a:prstGeom prst="rect">
            <a:avLst/>
          </a:prstGeom>
          <a:solidFill>
            <a:srgbClr val="FFFFFF">
              <a:alpha val="12941"/>
            </a:srgbClr>
          </a:solidFill>
          <a:ln>
            <a:solidFill>
              <a:srgbClr val="000067"/>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lgn="just">
              <a:lnSpc>
                <a:spcPct val="100000"/>
              </a:lnSpc>
              <a:spcBef>
                <a:spcPts val="0"/>
              </a:spcBef>
            </a:pPr>
            <a:r>
              <a:rPr lang="es-ES_tradnl" sz="900" dirty="0">
                <a:solidFill>
                  <a:srgbClr val="070B0B"/>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Para mejorar este proceso, se diseñó un programa computacional para prescripción electrónica de NP</a:t>
            </a:r>
            <a:r>
              <a:rPr lang="es-ES_tradnl"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de acuerdo a las recomendaciones por edad , rangos de requerimientos de  nutrientes y alertas de límites máximos. El programa tiene cuatro planillas Excel®; la primera con tres sectores; uno de datos obligatorios del paciente, uno de diseño de la prescripción y el último calcula los parámetros nutricionales aportados  según la prescripción efectuada.  La segunda planilla es una receta que se transcribe fielmente  para su preparación.  La tercera permite precisar los aportes nutricionales recibidos por el paciente  de acuerdo al volumen de NP administrada en las últimas 24 horas.  Una cuarta (oculta) anida todas las bases de datos. El programa tiene celdas precisas donde introducir los datos, las demás</a:t>
            </a:r>
            <a:r>
              <a:rPr lang="pt-PT"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r>
              <a:rPr lang="pt-PT" sz="9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permanecen</a:t>
            </a:r>
            <a:r>
              <a:rPr lang="pt-PT"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bloqueadas para no da</a:t>
            </a:r>
            <a:r>
              <a:rPr lang="es-ES_tradnl" sz="9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ñar</a:t>
            </a:r>
            <a:r>
              <a:rPr lang="es-ES_tradnl"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las </a:t>
            </a:r>
            <a:r>
              <a:rPr lang="es-ES_tradnl" sz="9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fó</a:t>
            </a:r>
            <a:r>
              <a:rPr lang="pt-PT" sz="9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rmulas</a:t>
            </a:r>
            <a:r>
              <a:rPr lang="pt-PT" sz="9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a:t>
            </a:r>
            <a:endParaRPr lang="es-ES" sz="900" dirty="0">
              <a:latin typeface="Arial" panose="020B0604020202020204" pitchFamily="34" charset="0"/>
              <a:cs typeface="Arial" panose="020B0604020202020204" pitchFamily="34" charset="0"/>
            </a:endParaRP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294334" y="9065036"/>
            <a:ext cx="6452719" cy="1178837"/>
          </a:xfrm>
          <a:prstGeom prst="rect">
            <a:avLst/>
          </a:prstGeom>
          <a:ln>
            <a:solidFill>
              <a:schemeClr val="tx1"/>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lgn="just">
              <a:lnSpc>
                <a:spcPct val="100000"/>
              </a:lnSpc>
              <a:spcBef>
                <a:spcPts val="0"/>
              </a:spcBef>
            </a:pPr>
            <a:r>
              <a:rPr lang="es-ES" sz="900" dirty="0">
                <a:effectLst/>
                <a:latin typeface="Arial" panose="020B0604020202020204" pitchFamily="34" charset="0"/>
                <a:ea typeface="Calibri" panose="020F0502020204030204" pitchFamily="34" charset="0"/>
              </a:rPr>
              <a:t>Los avances logrados en estos años, fue el diseño, creación y utilización de prescripción electrónica, eliminando la prescripción manual, ilegibilidad y omisión de datos, disminuyendo los tiempos de generación de la receta , pero no el juicio clínico y análisis de exámenes en el </a:t>
            </a:r>
            <a:r>
              <a:rPr lang="es-ES" sz="900" dirty="0">
                <a:solidFill>
                  <a:srgbClr val="0D0D0D"/>
                </a:solidFill>
                <a:effectLst/>
                <a:latin typeface="Arial" panose="020B0604020202020204" pitchFamily="34" charset="0"/>
                <a:ea typeface="Calibri" panose="020F0502020204030204" pitchFamily="34" charset="0"/>
              </a:rPr>
              <a:t>paciente . </a:t>
            </a:r>
            <a:r>
              <a:rPr lang="es-CL" sz="900" dirty="0">
                <a:solidFill>
                  <a:srgbClr val="222222"/>
                </a:solidFill>
                <a:effectLst/>
                <a:latin typeface="Arial" panose="020B0604020202020204" pitchFamily="34" charset="0"/>
                <a:ea typeface="Calibri" panose="020F0502020204030204" pitchFamily="34" charset="0"/>
              </a:rPr>
              <a:t>S</a:t>
            </a:r>
            <a:r>
              <a:rPr lang="es-CL" sz="900" b="0" i="0" u="none" strike="noStrike" dirty="0">
                <a:solidFill>
                  <a:srgbClr val="222222"/>
                </a:solidFill>
                <a:effectLst/>
                <a:latin typeface="Arial" panose="020B0604020202020204" pitchFamily="34" charset="0"/>
              </a:rPr>
              <a:t>e genera también receta electrónica en forma automática.</a:t>
            </a:r>
            <a:endParaRPr lang="es-ES" sz="900" dirty="0">
              <a:solidFill>
                <a:srgbClr val="0D0D0D"/>
              </a:solidFill>
              <a:effectLst/>
              <a:latin typeface="Arial" panose="020B0604020202020204" pitchFamily="34" charset="0"/>
              <a:ea typeface="Calibri" panose="020F0502020204030204" pitchFamily="34" charset="0"/>
            </a:endParaRPr>
          </a:p>
          <a:p>
            <a:pPr marL="47997" algn="just">
              <a:lnSpc>
                <a:spcPct val="100000"/>
              </a:lnSpc>
              <a:spcBef>
                <a:spcPts val="0"/>
              </a:spcBef>
            </a:pPr>
            <a:r>
              <a:rPr lang="es-ES" sz="900" dirty="0">
                <a:solidFill>
                  <a:srgbClr val="0D0D0D"/>
                </a:solidFill>
                <a:effectLst/>
                <a:latin typeface="Arial" panose="020B0604020202020204" pitchFamily="34" charset="0"/>
                <a:ea typeface="Calibri" panose="020F0502020204030204" pitchFamily="34" charset="0"/>
              </a:rPr>
              <a:t>Existe una resolución de uso intrahospitalario  de esta planilla en el hospital  y  adicional a ello esta disponibles disponibles  un convenio a través del Ministerio de Salud , Subsecretaria de Redes Asistencias para uso sin costo y capacitación para hospitales de la Red Pública del país. La  idea es realizar difusión de esta planilla, para solicitud y uso de otros hospitales de la Red Asistencial</a:t>
            </a:r>
          </a:p>
          <a:p>
            <a:pPr marL="47997" algn="just">
              <a:lnSpc>
                <a:spcPct val="100000"/>
              </a:lnSpc>
              <a:spcBef>
                <a:spcPts val="0"/>
              </a:spcBef>
            </a:pPr>
            <a:r>
              <a:rPr lang="es-ES" sz="900" dirty="0">
                <a:solidFill>
                  <a:srgbClr val="0D0D0D"/>
                </a:solidFill>
                <a:latin typeface="Arial" panose="020B0604020202020204" pitchFamily="34" charset="0"/>
                <a:ea typeface="Calibri" panose="020F0502020204030204" pitchFamily="34" charset="0"/>
              </a:rPr>
              <a:t>Como desafío es desarrollar una planilla de prescripción para utilizar en población adulta</a:t>
            </a:r>
            <a:r>
              <a:rPr lang="es-ES" sz="900" dirty="0">
                <a:solidFill>
                  <a:srgbClr val="0D0D0D"/>
                </a:solidFill>
                <a:effectLst/>
                <a:latin typeface="Arial" panose="020B0604020202020204" pitchFamily="34" charset="0"/>
                <a:ea typeface="Calibri" panose="020F0502020204030204" pitchFamily="34" charset="0"/>
              </a:rPr>
              <a:t> </a:t>
            </a: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 y="752399"/>
            <a:ext cx="6653193" cy="372092"/>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800" b="1" dirty="0">
                <a:solidFill>
                  <a:srgbClr val="2F3FB6"/>
                </a:solidFill>
                <a:latin typeface="Arial" panose="020B0604020202020204" pitchFamily="34" charset="0"/>
                <a:cs typeface="Arial" panose="020B0604020202020204" pitchFamily="34" charset="0"/>
              </a:rPr>
              <a:t>Prescripción Electrónica de Nutrición Parenteral Pediátrica</a:t>
            </a:r>
            <a:endParaRPr lang="en-US" sz="1800" b="1" dirty="0">
              <a:solidFill>
                <a:srgbClr val="2F3FB6"/>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7907756C-A1BA-A237-9D9B-1D9107F58188}"/>
              </a:ext>
            </a:extLst>
          </p:cNvPr>
          <p:cNvSpPr txBox="1">
            <a:spLocks/>
          </p:cNvSpPr>
          <p:nvPr/>
        </p:nvSpPr>
        <p:spPr>
          <a:xfrm>
            <a:off x="475157" y="1069609"/>
            <a:ext cx="6178035" cy="703637"/>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Autor: QF Daisy Miranda C</a:t>
            </a:r>
            <a:r>
              <a:rPr lang="es-CL" sz="1333" kern="100" baseline="30000" dirty="0">
                <a:latin typeface="Arial" panose="020B0604020202020204" pitchFamily="34" charset="0"/>
                <a:ea typeface="Calibri" panose="020F0502020204030204" pitchFamily="34" charset="0"/>
                <a:cs typeface="Arial" panose="020B0604020202020204" pitchFamily="34" charset="0"/>
              </a:rPr>
              <a:t>.%</a:t>
            </a:r>
            <a:r>
              <a:rPr lang="es-CL" sz="1333" kern="100" dirty="0">
                <a:latin typeface="Arial" panose="020B0604020202020204" pitchFamily="34" charset="0"/>
                <a:ea typeface="Calibri" panose="020F0502020204030204" pitchFamily="34" charset="0"/>
                <a:cs typeface="Arial" panose="020B0604020202020204" pitchFamily="34" charset="0"/>
              </a:rPr>
              <a:t>  Dra. Eliana Muñoz B.</a:t>
            </a:r>
            <a:r>
              <a:rPr lang="es-CL" sz="1333" kern="100" baseline="30000" dirty="0">
                <a:latin typeface="Arial" panose="020B0604020202020204" pitchFamily="34" charset="0"/>
                <a:ea typeface="Calibri" panose="020F0502020204030204" pitchFamily="34" charset="0"/>
                <a:cs typeface="Arial" panose="020B0604020202020204" pitchFamily="34" charset="0"/>
              </a:rPr>
              <a:t>&amp;</a:t>
            </a:r>
          </a:p>
          <a:p>
            <a:pPr lvl="0" algn="l">
              <a:lnSpc>
                <a:spcPct val="107000"/>
              </a:lnSpc>
            </a:pPr>
            <a:r>
              <a:rPr lang="es-CL" sz="1333" kern="100" baseline="30000" dirty="0">
                <a:latin typeface="Arial" panose="020B0604020202020204" pitchFamily="34" charset="0"/>
                <a:ea typeface="Calibri" panose="020F0502020204030204" pitchFamily="34" charset="0"/>
                <a:cs typeface="Arial" panose="020B0604020202020204" pitchFamily="34" charset="0"/>
              </a:rPr>
              <a:t>% </a:t>
            </a:r>
            <a:r>
              <a:rPr lang="es-CL" sz="1333" kern="100" dirty="0">
                <a:latin typeface="Arial" panose="020B0604020202020204" pitchFamily="34" charset="0"/>
                <a:ea typeface="Calibri" panose="020F0502020204030204" pitchFamily="34" charset="0"/>
                <a:cs typeface="Arial" panose="020B0604020202020204" pitchFamily="34" charset="0"/>
              </a:rPr>
              <a:t>Servicio de Farmacia Área de hospitalizados y Nutrición Clínica</a:t>
            </a:r>
          </a:p>
          <a:p>
            <a:pPr lvl="0" algn="l">
              <a:lnSpc>
                <a:spcPct val="107000"/>
              </a:lnSpc>
            </a:pPr>
            <a:r>
              <a:rPr lang="es-CL" sz="1333" kern="100" baseline="30000" dirty="0">
                <a:latin typeface="Arial" panose="020B0604020202020204" pitchFamily="34" charset="0"/>
                <a:ea typeface="Calibri" panose="020F0502020204030204" pitchFamily="34" charset="0"/>
                <a:cs typeface="Arial" panose="020B0604020202020204" pitchFamily="34" charset="0"/>
              </a:rPr>
              <a:t>&amp;  </a:t>
            </a:r>
            <a:r>
              <a:rPr lang="es-CL" sz="1333" kern="100" dirty="0">
                <a:latin typeface="Arial" panose="020B0604020202020204" pitchFamily="34" charset="0"/>
                <a:ea typeface="Calibri" panose="020F0502020204030204" pitchFamily="34" charset="0"/>
                <a:cs typeface="Arial" panose="020B0604020202020204" pitchFamily="34" charset="0"/>
              </a:rPr>
              <a:t>Unidad de Nutrición</a:t>
            </a:r>
          </a:p>
        </p:txBody>
      </p:sp>
      <p:sp>
        <p:nvSpPr>
          <p:cNvPr id="29" name="CuadroTexto 28">
            <a:extLst>
              <a:ext uri="{FF2B5EF4-FFF2-40B4-BE49-F238E27FC236}">
                <a16:creationId xmlns:a16="http://schemas.microsoft.com/office/drawing/2014/main" id="{661468CB-F6D6-B9EF-EAE6-2DEB32BEECA0}"/>
              </a:ext>
            </a:extLst>
          </p:cNvPr>
          <p:cNvSpPr txBox="1"/>
          <p:nvPr/>
        </p:nvSpPr>
        <p:spPr>
          <a:xfrm>
            <a:off x="259204" y="10243873"/>
            <a:ext cx="6482340" cy="1238288"/>
          </a:xfrm>
          <a:prstGeom prst="rect">
            <a:avLst/>
          </a:prstGeom>
          <a:noFill/>
        </p:spPr>
        <p:txBody>
          <a:bodyPr wrap="square">
            <a:spAutoFit/>
          </a:bodyPr>
          <a:lstStyle/>
          <a:p>
            <a:pPr algn="just">
              <a:lnSpc>
                <a:spcPct val="115000"/>
              </a:lnSpc>
              <a:spcAft>
                <a:spcPts val="1000"/>
              </a:spcAft>
            </a:pPr>
            <a:r>
              <a:rPr lang="es-ES_tradnl" sz="6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Grupo de Trabajo Nutrición (Sociedad Española de Farmacia Hospitalaria) (2009) </a:t>
            </a:r>
            <a:r>
              <a:rPr lang="es-ES_tradnl" sz="600" i="1"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Farm</a:t>
            </a:r>
            <a:r>
              <a:rPr lang="es-ES_tradnl" sz="600" i="1"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r>
              <a:rPr lang="es-ES_tradnl" sz="600" i="1"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Hosp</a:t>
            </a:r>
            <a:r>
              <a:rPr lang="es-ES_tradnl" sz="6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33 (Suplemento 1):3 Estandarización del soporte nutricional especializado.</a:t>
            </a:r>
            <a:endParaRPr lang="es-CL" sz="6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6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Jay </a:t>
            </a:r>
            <a:r>
              <a:rPr lang="en-US" sz="600" dirty="0" err="1">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Mirtallo</a:t>
            </a:r>
            <a:r>
              <a:rPr lang="en-US" sz="6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Todd Canada, y Cols (2004) Safe Practices for Parenteral Nutrition. </a:t>
            </a:r>
            <a:r>
              <a:rPr lang="en-US" sz="600" i="1"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JPEN</a:t>
            </a:r>
            <a:r>
              <a:rPr lang="en-US" sz="6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28: S39.</a:t>
            </a:r>
            <a:endParaRPr lang="es-CL" sz="600" dirty="0">
              <a:solidFill>
                <a:srgbClr val="000000"/>
              </a:solidFill>
              <a:effectLst/>
              <a:uFill>
                <a:solidFill>
                  <a:srgbClr val="000000"/>
                </a:solidFill>
              </a:uFill>
              <a:latin typeface="Arial" panose="020B0604020202020204" pitchFamily="34" charset="0"/>
              <a:ea typeface="Calibri" panose="020F0502020204030204" pitchFamily="34" charset="0"/>
              <a:cs typeface="Arial" panose="020B0604020202020204" pitchFamily="34" charset="0"/>
            </a:endParaRPr>
          </a:p>
          <a:p>
            <a:pPr algn="just">
              <a:spcAft>
                <a:spcPts val="1200"/>
              </a:spcAft>
            </a:pPr>
            <a:r>
              <a:rPr lang="es-ES_tradnl" sz="6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Miranda </a:t>
            </a:r>
            <a:r>
              <a:rPr lang="es-ES_tradnl" sz="600"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Capetanópulos</a:t>
            </a:r>
            <a:r>
              <a:rPr lang="es-ES_tradnl" sz="6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D</a:t>
            </a:r>
            <a:r>
              <a:rPr lang="es-ES_tradnl" sz="6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Acuña De La Hoz L, Guevara Velo</a:t>
            </a:r>
            <a:r>
              <a:rPr lang="es-CL" sz="600" dirty="0">
                <a:solidFill>
                  <a:srgbClr val="000000"/>
                </a:solidFill>
                <a:effectLst/>
                <a:latin typeface="Arial" panose="020B0604020202020204" pitchFamily="34" charset="0"/>
                <a:ea typeface="Calibri" panose="020F0502020204030204" pitchFamily="34" charset="0"/>
                <a:cs typeface="Arial" panose="020B0604020202020204" pitchFamily="34" charset="0"/>
              </a:rPr>
              <a:t>so M, Muñoz Benavides E.  </a:t>
            </a:r>
            <a:r>
              <a:rPr lang="es-ES_tradnl" sz="600" dirty="0">
                <a:solidFill>
                  <a:srgbClr val="000000"/>
                </a:solidFill>
                <a:effectLst/>
                <a:latin typeface="Arial" panose="020B0604020202020204" pitchFamily="34" charset="0"/>
                <a:ea typeface="Calibri" panose="020F0502020204030204" pitchFamily="34" charset="0"/>
                <a:cs typeface="Arial" panose="020B0604020202020204" pitchFamily="34" charset="0"/>
              </a:rPr>
              <a:t>2020. Diseño de una planilla de prescripción electrónica asistida de nutrición parenteral pediátrica:  experiencia de un hospital de alta complejidad Carta al Director Revista  OFIL·ILAPHAR  páginas 1-2.</a:t>
            </a:r>
          </a:p>
          <a:p>
            <a:pPr algn="just">
              <a:spcAft>
                <a:spcPts val="1200"/>
              </a:spcAft>
            </a:pPr>
            <a:r>
              <a:rPr lang="es-ES_tradnl" sz="600" dirty="0">
                <a:effectLst/>
                <a:latin typeface="Arial" panose="020B0604020202020204" pitchFamily="34" charset="0"/>
                <a:ea typeface="Times New Roman" panose="02020603050405020304" pitchFamily="18" charset="0"/>
                <a:cs typeface="Arial" panose="020B0604020202020204" pitchFamily="34" charset="0"/>
              </a:rPr>
              <a:t>Resolución exenta </a:t>
            </a:r>
            <a:r>
              <a:rPr lang="es-ES_tradnl" sz="600" dirty="0" err="1">
                <a:effectLst/>
                <a:latin typeface="Arial" panose="020B0604020202020204" pitchFamily="34" charset="0"/>
                <a:ea typeface="Times New Roman" panose="02020603050405020304" pitchFamily="18" charset="0"/>
                <a:cs typeface="Arial" panose="020B0604020202020204" pitchFamily="34" charset="0"/>
              </a:rPr>
              <a:t>nº</a:t>
            </a:r>
            <a:r>
              <a:rPr lang="es-ES_tradnl" sz="600" dirty="0">
                <a:effectLst/>
                <a:latin typeface="Arial" panose="020B0604020202020204" pitchFamily="34" charset="0"/>
                <a:ea typeface="Times New Roman" panose="02020603050405020304" pitchFamily="18" charset="0"/>
                <a:cs typeface="Arial" panose="020B0604020202020204" pitchFamily="34" charset="0"/>
              </a:rPr>
              <a:t> 1979  18 de Julio 2016 Aprueba protocolo de prescripción electrónica de nutrición parenteral para pacientes del hospital Luis Calvo Mackenna </a:t>
            </a:r>
          </a:p>
          <a:p>
            <a:pPr algn="just">
              <a:spcAft>
                <a:spcPts val="1200"/>
              </a:spcAft>
            </a:pPr>
            <a:r>
              <a:rPr lang="es-ES_tradnl" sz="600" dirty="0">
                <a:effectLst/>
                <a:latin typeface="Arial" panose="020B0604020202020204" pitchFamily="34" charset="0"/>
                <a:ea typeface="Times New Roman" panose="02020603050405020304" pitchFamily="18" charset="0"/>
                <a:cs typeface="Arial" panose="020B0604020202020204" pitchFamily="34" charset="0"/>
              </a:rPr>
              <a:t>Ordinario </a:t>
            </a:r>
            <a:r>
              <a:rPr lang="es-ES_tradnl" sz="600" dirty="0" err="1">
                <a:effectLst/>
                <a:latin typeface="Arial" panose="020B0604020202020204" pitchFamily="34" charset="0"/>
                <a:ea typeface="Times New Roman" panose="02020603050405020304" pitchFamily="18" charset="0"/>
                <a:cs typeface="Arial" panose="020B0604020202020204" pitchFamily="34" charset="0"/>
              </a:rPr>
              <a:t>nº</a:t>
            </a:r>
            <a:r>
              <a:rPr lang="es-ES_tradnl" sz="600" dirty="0">
                <a:effectLst/>
                <a:latin typeface="Arial" panose="020B0604020202020204" pitchFamily="34" charset="0"/>
                <a:ea typeface="Times New Roman" panose="02020603050405020304" pitchFamily="18" charset="0"/>
                <a:cs typeface="Arial" panose="020B0604020202020204" pitchFamily="34" charset="0"/>
              </a:rPr>
              <a:t> 372 Convenio tipo  para disponibilidad de hospitales públicos  de uso de prescripción electrónica de Nutrición Parenteral Pediátrica</a:t>
            </a:r>
            <a:endParaRPr lang="es-CL" sz="6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4256" y="11738456"/>
            <a:ext cx="495166" cy="202358"/>
          </a:xfrm>
          <a:prstGeom prst="rect">
            <a:avLst/>
          </a:prstGeom>
        </p:spPr>
      </p:pic>
      <p:pic>
        <p:nvPicPr>
          <p:cNvPr id="10" name="Picture 2" descr="Picture 2">
            <a:extLst>
              <a:ext uri="{FF2B5EF4-FFF2-40B4-BE49-F238E27FC236}">
                <a16:creationId xmlns:a16="http://schemas.microsoft.com/office/drawing/2014/main" id="{1CBFB3D7-B8B4-7D53-09D8-F0782D4733F7}"/>
              </a:ext>
            </a:extLst>
          </p:cNvPr>
          <p:cNvPicPr>
            <a:picLocks noChangeAspect="1"/>
          </p:cNvPicPr>
          <p:nvPr/>
        </p:nvPicPr>
        <p:blipFill>
          <a:blip r:embed="rId8"/>
          <a:stretch>
            <a:fillRect/>
          </a:stretch>
        </p:blipFill>
        <p:spPr>
          <a:xfrm>
            <a:off x="128319" y="123868"/>
            <a:ext cx="1708039" cy="372092"/>
          </a:xfrm>
          <a:prstGeom prst="rect">
            <a:avLst/>
          </a:prstGeom>
          <a:ln w="12700">
            <a:miter lim="400000"/>
          </a:ln>
        </p:spPr>
      </p:pic>
      <p:pic>
        <p:nvPicPr>
          <p:cNvPr id="16" name="Imagen 15">
            <a:extLst>
              <a:ext uri="{FF2B5EF4-FFF2-40B4-BE49-F238E27FC236}">
                <a16:creationId xmlns:a16="http://schemas.microsoft.com/office/drawing/2014/main" id="{817D47F1-7397-5734-0AE6-82CBF194E4AC}"/>
              </a:ext>
            </a:extLst>
          </p:cNvPr>
          <p:cNvPicPr>
            <a:picLocks noChangeAspect="1"/>
          </p:cNvPicPr>
          <p:nvPr/>
        </p:nvPicPr>
        <p:blipFill>
          <a:blip r:embed="rId9"/>
          <a:stretch>
            <a:fillRect/>
          </a:stretch>
        </p:blipFill>
        <p:spPr>
          <a:xfrm>
            <a:off x="294335" y="5987127"/>
            <a:ext cx="2167912" cy="2987086"/>
          </a:xfrm>
          <a:prstGeom prst="rect">
            <a:avLst/>
          </a:prstGeom>
        </p:spPr>
      </p:pic>
      <p:pic>
        <p:nvPicPr>
          <p:cNvPr id="17" name="Imagen 16">
            <a:extLst>
              <a:ext uri="{FF2B5EF4-FFF2-40B4-BE49-F238E27FC236}">
                <a16:creationId xmlns:a16="http://schemas.microsoft.com/office/drawing/2014/main" id="{F24A47A0-ADA1-FED2-1E69-DF5744915F27}"/>
              </a:ext>
            </a:extLst>
          </p:cNvPr>
          <p:cNvPicPr>
            <a:picLocks noChangeAspect="1"/>
          </p:cNvPicPr>
          <p:nvPr/>
        </p:nvPicPr>
        <p:blipFill>
          <a:blip r:embed="rId10"/>
          <a:stretch>
            <a:fillRect/>
          </a:stretch>
        </p:blipFill>
        <p:spPr>
          <a:xfrm>
            <a:off x="2446557" y="6008745"/>
            <a:ext cx="1945657" cy="2856223"/>
          </a:xfrm>
          <a:prstGeom prst="rect">
            <a:avLst/>
          </a:prstGeom>
        </p:spPr>
      </p:pic>
      <p:pic>
        <p:nvPicPr>
          <p:cNvPr id="20" name="Imagen 19">
            <a:extLst>
              <a:ext uri="{FF2B5EF4-FFF2-40B4-BE49-F238E27FC236}">
                <a16:creationId xmlns:a16="http://schemas.microsoft.com/office/drawing/2014/main" id="{C431978D-12D6-0C47-19F7-E1D35AF74C93}"/>
              </a:ext>
            </a:extLst>
          </p:cNvPr>
          <p:cNvPicPr>
            <a:picLocks noChangeAspect="1"/>
          </p:cNvPicPr>
          <p:nvPr/>
        </p:nvPicPr>
        <p:blipFill>
          <a:blip r:embed="rId11"/>
          <a:stretch>
            <a:fillRect/>
          </a:stretch>
        </p:blipFill>
        <p:spPr>
          <a:xfrm>
            <a:off x="4604633" y="6008745"/>
            <a:ext cx="2142421" cy="2856223"/>
          </a:xfrm>
          <a:prstGeom prst="rect">
            <a:avLst/>
          </a:prstGeom>
        </p:spPr>
      </p:pic>
      <p:sp>
        <p:nvSpPr>
          <p:cNvPr id="7" name="CuadroTexto 6">
            <a:extLst>
              <a:ext uri="{FF2B5EF4-FFF2-40B4-BE49-F238E27FC236}">
                <a16:creationId xmlns:a16="http://schemas.microsoft.com/office/drawing/2014/main" id="{0FF05E2B-EAC9-AA9D-A29C-F795A88ED52C}"/>
              </a:ext>
            </a:extLst>
          </p:cNvPr>
          <p:cNvSpPr txBox="1"/>
          <p:nvPr/>
        </p:nvSpPr>
        <p:spPr>
          <a:xfrm>
            <a:off x="5486689" y="11716677"/>
            <a:ext cx="137131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151</TotalTime>
  <Words>711</Words>
  <Application>Microsoft Office PowerPoint</Application>
  <PresentationFormat>Panorámica</PresentationFormat>
  <Paragraphs>18</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Aptos</vt:lpstr>
      <vt:lpstr>Aptos Display</vt:lpstr>
      <vt:lpstr>Arial</vt:lpstr>
      <vt:lpstr>Office Theme</vt:lpstr>
      <vt:lpstr>Prescribir manualmente una nutrición parenteral (NP) es un proceso lento, complejo y susceptible de errores, requiere realizar múltiples cálculos, conocer los rangos de requerimientos de nutrientes y sus limites máximos, considerar la condición clínica del paciente y la posterior transcripción a recetas manuscritas, lo cual puede provocar errores por defecto u exceso de nutrientes o electrolitos, por omisión de datos y por ilegibilidad. Un error en cualquiera de estos procesos puede ser grave e incluso fatal. Sumado a la variabilidad de la población pediátrica.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Cartagena</dc:creator>
  <cp:lastModifiedBy>Madeleine Riquelme</cp:lastModifiedBy>
  <cp:revision>13</cp:revision>
  <dcterms:created xsi:type="dcterms:W3CDTF">2024-10-23T16:54:47Z</dcterms:created>
  <dcterms:modified xsi:type="dcterms:W3CDTF">2024-12-06T00:59:06Z</dcterms:modified>
</cp:coreProperties>
</file>