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21B9F-035F-47F5-9441-07982D549E90}" v="1" dt="2024-12-06T01:00:35.62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hyperlink" Target="https://docs.google.com/forms/d/1LVKVQIlEOZzARz9tlUxLL-Mq8JZmwcmkhUYeAXhDDnM/edit"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53191" y="1323475"/>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245270" y="1714923"/>
            <a:ext cx="3183729" cy="1343212"/>
          </a:xfrm>
          <a:solidFill>
            <a:srgbClr val="FFFFFF">
              <a:alpha val="12941"/>
            </a:srgbClr>
          </a:solidFill>
          <a:ln>
            <a:solidFill>
              <a:srgbClr val="00D2DD"/>
            </a:solidFill>
          </a:ln>
        </p:spPr>
        <p:txBody>
          <a:bodyPr>
            <a:normAutofit fontScale="90000"/>
          </a:bodyPr>
          <a:lstStyle/>
          <a:p>
            <a:r>
              <a:rPr lang="es-CL" sz="1199" dirty="0">
                <a:latin typeface="Arial" panose="020B0604020202020204" pitchFamily="34" charset="0"/>
                <a:cs typeface="Arial" panose="020B0604020202020204" pitchFamily="34" charset="0"/>
              </a:rPr>
              <a:t>Introducción:</a:t>
            </a:r>
            <a:br>
              <a:rPr lang="es-CL" sz="1199" dirty="0">
                <a:latin typeface="Arial" panose="020B0604020202020204" pitchFamily="34" charset="0"/>
                <a:cs typeface="Arial" panose="020B0604020202020204" pitchFamily="34" charset="0"/>
              </a:rPr>
            </a:br>
            <a:r>
              <a:rPr lang="es-CL" sz="1199" dirty="0">
                <a:latin typeface="Arial" panose="020B0604020202020204" pitchFamily="34" charset="0"/>
                <a:cs typeface="Arial" panose="020B0604020202020204" pitchFamily="34" charset="0"/>
              </a:rPr>
              <a:t>La disminución de tiempos de espera de los usuarios debe ser una prioridad de todos los servicios públicos, la innovación que se realizó consistió en generar un formulario de Google, a partir del cual se hizo un código QR, es decir se aprovechó las Tecnología de información y comunicación para gestionar tiempos de espera</a:t>
            </a: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503767" y="1714923"/>
            <a:ext cx="3183728" cy="1343212"/>
          </a:xfrm>
          <a:solidFill>
            <a:srgbClr val="FFFFFF">
              <a:alpha val="12941"/>
            </a:srgbClr>
          </a:solidFill>
          <a:ln>
            <a:solidFill>
              <a:srgbClr val="00D2DD"/>
            </a:solidFill>
          </a:ln>
        </p:spPr>
        <p:txBody>
          <a:bodyPr>
            <a:normAutofit fontScale="92500"/>
          </a:bodyPr>
          <a:lstStyle/>
          <a:p>
            <a:r>
              <a:rPr lang="es-CL" dirty="0">
                <a:latin typeface="Arial" panose="020B0604020202020204" pitchFamily="34" charset="0"/>
                <a:cs typeface="Arial" panose="020B0604020202020204" pitchFamily="34" charset="0"/>
              </a:rPr>
              <a:t>Objetivo:</a:t>
            </a:r>
          </a:p>
          <a:p>
            <a:pPr>
              <a:spcBef>
                <a:spcPts val="0"/>
              </a:spcBef>
            </a:pPr>
            <a:r>
              <a:rPr lang="es-CL" dirty="0">
                <a:latin typeface="Arial" panose="020B0604020202020204" pitchFamily="34" charset="0"/>
                <a:cs typeface="Arial" panose="020B0604020202020204" pitchFamily="34" charset="0"/>
              </a:rPr>
              <a:t>Disminuir tiempos de espera, para </a:t>
            </a:r>
            <a:r>
              <a:rPr lang="es-ES" dirty="0">
                <a:latin typeface="Arial" panose="020B0604020202020204" pitchFamily="34" charset="0"/>
                <a:cs typeface="Arial" panose="020B0604020202020204" pitchFamily="34" charset="0"/>
              </a:rPr>
              <a:t>facilitar el acercamiento de  tratamientos farmacológicos prescritos por especialistas del HFRZ hospital de alta complejidad (coordinación territorial), a los usuarios del Hospital de Peumo hospital de baja complejidad, por medio del escaneo del código QR</a:t>
            </a:r>
          </a:p>
          <a:p>
            <a:pPr>
              <a:spcBef>
                <a:spcPts val="0"/>
              </a:spcBef>
            </a:pPr>
            <a:endParaRPr lang="es-ES" dirty="0">
              <a:latin typeface="Arial" panose="020B0604020202020204" pitchFamily="34" charset="0"/>
              <a:cs typeface="Arial" panose="020B0604020202020204" pitchFamily="34" charset="0"/>
            </a:endParaRPr>
          </a:p>
          <a:p>
            <a:pPr>
              <a:spcBef>
                <a:spcPts val="0"/>
              </a:spcBef>
            </a:pPr>
            <a:endParaRPr lang="es-CL" dirty="0">
              <a:latin typeface="Arial" panose="020B0604020202020204" pitchFamily="34" charset="0"/>
              <a:cs typeface="Arial" panose="020B0604020202020204" pitchFamily="34" charset="0"/>
            </a:endParaRPr>
          </a:p>
        </p:txBody>
      </p:sp>
      <p:graphicFrame>
        <p:nvGraphicFramePr>
          <p:cNvPr id="39" name="Marcador de tabla 38">
            <a:extLst>
              <a:ext uri="{FF2B5EF4-FFF2-40B4-BE49-F238E27FC236}">
                <a16:creationId xmlns:a16="http://schemas.microsoft.com/office/drawing/2014/main" id="{1EED9625-464C-121F-F664-E92769EC2001}"/>
              </a:ext>
            </a:extLst>
          </p:cNvPr>
          <p:cNvGraphicFramePr>
            <a:graphicFrameLocks noGrp="1"/>
          </p:cNvGraphicFramePr>
          <p:nvPr>
            <p:ph type="tbl" sz="quarter" idx="15"/>
            <p:extLst>
              <p:ext uri="{D42A27DB-BD31-4B8C-83A1-F6EECF244321}">
                <p14:modId xmlns:p14="http://schemas.microsoft.com/office/powerpoint/2010/main" val="1313303589"/>
              </p:ext>
            </p:extLst>
          </p:nvPr>
        </p:nvGraphicFramePr>
        <p:xfrm>
          <a:off x="260022" y="7843210"/>
          <a:ext cx="6415097" cy="1748456"/>
        </p:xfrm>
        <a:graphic>
          <a:graphicData uri="http://schemas.openxmlformats.org/drawingml/2006/table">
            <a:tbl>
              <a:tblPr/>
              <a:tblGrid>
                <a:gridCol w="752946">
                  <a:extLst>
                    <a:ext uri="{9D8B030D-6E8A-4147-A177-3AD203B41FA5}">
                      <a16:colId xmlns:a16="http://schemas.microsoft.com/office/drawing/2014/main" val="2687466985"/>
                    </a:ext>
                  </a:extLst>
                </a:gridCol>
                <a:gridCol w="1241041">
                  <a:extLst>
                    <a:ext uri="{9D8B030D-6E8A-4147-A177-3AD203B41FA5}">
                      <a16:colId xmlns:a16="http://schemas.microsoft.com/office/drawing/2014/main" val="1596905398"/>
                    </a:ext>
                  </a:extLst>
                </a:gridCol>
                <a:gridCol w="310027">
                  <a:extLst>
                    <a:ext uri="{9D8B030D-6E8A-4147-A177-3AD203B41FA5}">
                      <a16:colId xmlns:a16="http://schemas.microsoft.com/office/drawing/2014/main" val="2863526353"/>
                    </a:ext>
                  </a:extLst>
                </a:gridCol>
                <a:gridCol w="798122">
                  <a:extLst>
                    <a:ext uri="{9D8B030D-6E8A-4147-A177-3AD203B41FA5}">
                      <a16:colId xmlns:a16="http://schemas.microsoft.com/office/drawing/2014/main" val="1815343467"/>
                    </a:ext>
                  </a:extLst>
                </a:gridCol>
                <a:gridCol w="1080945">
                  <a:extLst>
                    <a:ext uri="{9D8B030D-6E8A-4147-A177-3AD203B41FA5}">
                      <a16:colId xmlns:a16="http://schemas.microsoft.com/office/drawing/2014/main" val="3965251952"/>
                    </a:ext>
                  </a:extLst>
                </a:gridCol>
                <a:gridCol w="2232016">
                  <a:extLst>
                    <a:ext uri="{9D8B030D-6E8A-4147-A177-3AD203B41FA5}">
                      <a16:colId xmlns:a16="http://schemas.microsoft.com/office/drawing/2014/main" val="1089071922"/>
                    </a:ext>
                  </a:extLst>
                </a:gridCol>
              </a:tblGrid>
              <a:tr h="241031">
                <a:tc>
                  <a:txBody>
                    <a:bodyPr/>
                    <a:lstStyle/>
                    <a:p>
                      <a:pPr rtl="0" fontAlgn="b"/>
                      <a:r>
                        <a:rPr lang="es-CL" sz="800" b="1">
                          <a:effectLst/>
                        </a:rPr>
                        <a:t>Marca temporal</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tc>
                  <a:txBody>
                    <a:bodyPr/>
                    <a:lstStyle/>
                    <a:p>
                      <a:pPr rtl="0" fontAlgn="b"/>
                      <a:r>
                        <a:rPr lang="es-CL" sz="800" b="1">
                          <a:effectLst/>
                        </a:rPr>
                        <a:t>Nombre completo del usuario </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tc>
                  <a:txBody>
                    <a:bodyPr/>
                    <a:lstStyle/>
                    <a:p>
                      <a:pPr rtl="0" fontAlgn="b"/>
                      <a:r>
                        <a:rPr lang="es-CL" sz="800" b="1">
                          <a:effectLst/>
                        </a:rPr>
                        <a:t>RUN</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tc>
                  <a:txBody>
                    <a:bodyPr/>
                    <a:lstStyle/>
                    <a:p>
                      <a:pPr rtl="0" fontAlgn="b"/>
                      <a:r>
                        <a:rPr lang="es-CL" sz="800" b="1">
                          <a:effectLst/>
                        </a:rPr>
                        <a:t>Especialidad</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tc>
                  <a:txBody>
                    <a:bodyPr/>
                    <a:lstStyle/>
                    <a:p>
                      <a:pPr rtl="0" fontAlgn="b"/>
                      <a:r>
                        <a:rPr lang="es-CL" sz="800" b="1">
                          <a:effectLst/>
                        </a:rPr>
                        <a:t>Tipo de farmacia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tc>
                  <a:txBody>
                    <a:bodyPr/>
                    <a:lstStyle/>
                    <a:p>
                      <a:pPr rtl="0" fontAlgn="b"/>
                      <a:r>
                        <a:rPr lang="es-ES" sz="800" b="1" dirty="0">
                          <a:effectLst/>
                        </a:rPr>
                        <a:t>Responsable (Nombre quien solicita/representa al usuario)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CCCCCC"/>
                    </a:solidFill>
                  </a:tcPr>
                </a:tc>
                <a:extLst>
                  <a:ext uri="{0D108BD9-81ED-4DB2-BD59-A6C34878D82A}">
                    <a16:rowId xmlns:a16="http://schemas.microsoft.com/office/drawing/2014/main" val="1168859601"/>
                  </a:ext>
                </a:extLst>
              </a:tr>
              <a:tr h="286746">
                <a:tc>
                  <a:txBody>
                    <a:bodyPr/>
                    <a:lstStyle/>
                    <a:p>
                      <a:pPr rtl="0" fontAlgn="b"/>
                      <a:r>
                        <a:rPr lang="es-CL" sz="600">
                          <a:effectLst/>
                        </a:rPr>
                        <a:t>27/06/2024 9:04:53</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Ana Luisa Fuentes Núñez </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dirty="0">
                          <a:effectLst/>
                        </a:rPr>
                        <a:t>Gastroenterólogo Hepatólogo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dirty="0">
                          <a:effectLst/>
                        </a:rPr>
                        <a:t>Farmacia Grande o Farmacia </a:t>
                      </a:r>
                      <a:r>
                        <a:rPr lang="es-CL" sz="600" dirty="0" err="1">
                          <a:effectLst/>
                        </a:rPr>
                        <a:t>Satelites</a:t>
                      </a:r>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Jorge Sepúlveda Fuentes (hijo)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122409113"/>
                  </a:ext>
                </a:extLst>
              </a:tr>
              <a:tr h="194942">
                <a:tc>
                  <a:txBody>
                    <a:bodyPr/>
                    <a:lstStyle/>
                    <a:p>
                      <a:pPr rtl="0" fontAlgn="b"/>
                      <a:r>
                        <a:rPr lang="es-CL" sz="600">
                          <a:effectLst/>
                        </a:rPr>
                        <a:t>27/06/2024 9:06:43</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Ana Luisa Fuentes Nuñez</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NEUROLOGO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Alto Costo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Jorge Sepúlveda Fuentes (hijo)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191434190"/>
                  </a:ext>
                </a:extLst>
              </a:tr>
              <a:tr h="194942">
                <a:tc>
                  <a:txBody>
                    <a:bodyPr/>
                    <a:lstStyle/>
                    <a:p>
                      <a:pPr rtl="0" fontAlgn="b"/>
                      <a:r>
                        <a:rPr lang="es-CL" sz="600">
                          <a:effectLst/>
                        </a:rPr>
                        <a:t>27/06/2024 9:36:32</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Guillermina Luisa Correa Peñaloza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Reumatologo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Farmacia Grande o Farmacia Satelites</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Ruth Mary Galvez Opazo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706975918"/>
                  </a:ext>
                </a:extLst>
              </a:tr>
              <a:tr h="231128">
                <a:tc>
                  <a:txBody>
                    <a:bodyPr/>
                    <a:lstStyle/>
                    <a:p>
                      <a:pPr rtl="0" fontAlgn="b"/>
                      <a:r>
                        <a:rPr lang="es-CL" sz="600">
                          <a:effectLst/>
                        </a:rPr>
                        <a:t>28/06/2024 9:35:46</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Joselyn Gómez Rubio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NEUROLOGO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Farmacia Grande o Farmacia Satelites</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dirty="0">
                          <a:effectLst/>
                        </a:rPr>
                        <a:t>Joselyn Gómez Rubio </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26264779"/>
                  </a:ext>
                </a:extLst>
              </a:tr>
              <a:tr h="194942">
                <a:tc>
                  <a:txBody>
                    <a:bodyPr/>
                    <a:lstStyle/>
                    <a:p>
                      <a:pPr rtl="0" fontAlgn="b"/>
                      <a:r>
                        <a:rPr lang="es-CL" sz="600">
                          <a:effectLst/>
                        </a:rPr>
                        <a:t>28/06/2024 12:42:01</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Eliana Fuentes Rivera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OFTALMOLOGIA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Alto Costo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Mariela Rubio fuentes</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54647893"/>
                  </a:ext>
                </a:extLst>
              </a:tr>
              <a:tr h="194942">
                <a:tc>
                  <a:txBody>
                    <a:bodyPr/>
                    <a:lstStyle/>
                    <a:p>
                      <a:pPr rtl="0" fontAlgn="b"/>
                      <a:r>
                        <a:rPr lang="es-CL" sz="600">
                          <a:effectLst/>
                        </a:rPr>
                        <a:t>28/06/2024 12:42:58</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Eliana Fuentes Rivera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PATOLOGIA MAMARIA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Alto Costo</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rtl="0" fontAlgn="b"/>
                      <a:r>
                        <a:rPr lang="es-CL" sz="600">
                          <a:effectLst/>
                        </a:rPr>
                        <a:t>Mariela Rubio Fuentes</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408645613"/>
                  </a:ext>
                </a:extLst>
              </a:tr>
              <a:tr h="194942">
                <a:tc>
                  <a:txBody>
                    <a:bodyPr/>
                    <a:lstStyle/>
                    <a:p>
                      <a:pPr rtl="0" fontAlgn="b"/>
                      <a:r>
                        <a:rPr lang="es-CL" sz="600">
                          <a:effectLst/>
                        </a:rPr>
                        <a:t>1/07/2024 14:38:51</a:t>
                      </a:r>
                    </a:p>
                  </a:txBody>
                  <a:tcPr marL="9024" marR="9024" marT="6016" marB="6016"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b"/>
                      <a:r>
                        <a:rPr lang="es-CL" sz="600">
                          <a:effectLst/>
                        </a:rPr>
                        <a:t>Juan leiva bustamante</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b"/>
                      <a:endParaRPr lang="es-CL" sz="600" dirty="0">
                        <a:effectLst/>
                      </a:endParaRP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b"/>
                      <a:r>
                        <a:rPr lang="es-CL" sz="600">
                          <a:effectLst/>
                        </a:rPr>
                        <a:t>Cardiologia</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b"/>
                      <a:r>
                        <a:rPr lang="es-CL" sz="600">
                          <a:effectLst/>
                        </a:rPr>
                        <a:t>Farmacia Grande o Farmacia Satelites</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b"/>
                      <a:r>
                        <a:rPr lang="es-CL" sz="600" dirty="0">
                          <a:effectLst/>
                        </a:rPr>
                        <a:t>Edith </a:t>
                      </a:r>
                      <a:r>
                        <a:rPr lang="es-CL" sz="600" dirty="0" err="1">
                          <a:effectLst/>
                        </a:rPr>
                        <a:t>leiva</a:t>
                      </a:r>
                      <a:r>
                        <a:rPr lang="es-CL" sz="600" dirty="0">
                          <a:effectLst/>
                        </a:rPr>
                        <a:t> </a:t>
                      </a:r>
                      <a:r>
                        <a:rPr lang="es-CL" sz="600" dirty="0" err="1">
                          <a:effectLst/>
                        </a:rPr>
                        <a:t>diaz</a:t>
                      </a:r>
                      <a:r>
                        <a:rPr lang="es-CL" sz="600" dirty="0">
                          <a:effectLst/>
                        </a:rPr>
                        <a:t> </a:t>
                      </a:r>
                    </a:p>
                  </a:txBody>
                  <a:tcPr marL="9024" marR="9024" marT="6016" marB="6016"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3090455"/>
                  </a:ext>
                </a:extLst>
              </a:tr>
            </a:tbl>
          </a:graphicData>
        </a:graphic>
      </p:graphicFrame>
      <p:sp>
        <p:nvSpPr>
          <p:cNvPr id="4" name="Title 1">
            <a:extLst>
              <a:ext uri="{FF2B5EF4-FFF2-40B4-BE49-F238E27FC236}">
                <a16:creationId xmlns:a16="http://schemas.microsoft.com/office/drawing/2014/main" id="{9E87CDDA-A021-9EC1-3391-CC8B403C74EA}"/>
              </a:ext>
            </a:extLst>
          </p:cNvPr>
          <p:cNvSpPr txBox="1">
            <a:spLocks/>
          </p:cNvSpPr>
          <p:nvPr/>
        </p:nvSpPr>
        <p:spPr>
          <a:xfrm>
            <a:off x="213154" y="3124199"/>
            <a:ext cx="6492240" cy="1026997"/>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100" dirty="0">
                <a:latin typeface="Arial" panose="020B0604020202020204" pitchFamily="34" charset="0"/>
                <a:cs typeface="Arial" panose="020B0604020202020204" pitchFamily="34" charset="0"/>
              </a:rPr>
              <a:t>Método:</a:t>
            </a:r>
          </a:p>
          <a:p>
            <a:pPr marL="47997">
              <a:spcBef>
                <a:spcPts val="0"/>
              </a:spcBef>
            </a:pPr>
            <a:r>
              <a:rPr lang="es-ES" sz="1100" dirty="0">
                <a:solidFill>
                  <a:srgbClr val="222222"/>
                </a:solidFill>
                <a:latin typeface="Arial" panose="020B0604020202020204" pitchFamily="34" charset="0"/>
                <a:cs typeface="Arial" panose="020B0604020202020204" pitchFamily="34" charset="0"/>
              </a:rPr>
              <a:t>Normalmente los usuarios debían sacar un turno en el Tótem y esperaban entre 30-60 min para acercarse a una ventanilla y posteriormente registrar su solicitud en una planilla, el funcionario solicitaba: Nombre , RUT, especialidad y tipo de farmacia,. Con la implementación del Código QR, el cual se entregó a los usuarios por medio de un folleto, pueden hacer el trámite, desde sus casas, oficinas y en cualquier lugar. </a:t>
            </a:r>
            <a:endParaRPr lang="en-US" sz="1100"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217257" y="4191694"/>
            <a:ext cx="3315757" cy="1078071"/>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Resultado:</a:t>
            </a:r>
          </a:p>
          <a:p>
            <a:pPr marL="47997">
              <a:spcBef>
                <a:spcPts val="0"/>
              </a:spcBef>
            </a:pPr>
            <a:r>
              <a:rPr lang="es-ES" sz="1200" dirty="0">
                <a:latin typeface="Arial" panose="020B0604020202020204" pitchFamily="34" charset="0"/>
                <a:cs typeface="Arial" panose="020B0604020202020204" pitchFamily="34" charset="0"/>
              </a:rPr>
              <a:t>A la fecha se han obtenido 397 respuestas en el formulario de Google por medio del escaneo del código QR, ha tenido una amplia aceptación por los usuarios, además entrega estadísticas y datos confiables de las principales solicitudes de los usuarios, en cuanto a especialidad y tipo de farmacia del HFRZ</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201160" y="9617293"/>
            <a:ext cx="6473959" cy="992778"/>
          </a:xfrm>
          <a:prstGeom prst="rect">
            <a:avLst/>
          </a:prstGeom>
          <a:ln>
            <a:solidFill>
              <a:srgbClr val="00D2DD"/>
            </a:solidFill>
          </a:ln>
        </p:spPr>
        <p:txBody>
          <a:bodyPr vert="horz" lIns="60961" tIns="30481" rIns="60961" bIns="30481" rtlCol="0" anchor="t">
            <a:normAutofit fontScale="925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Conclusiones:</a:t>
            </a:r>
          </a:p>
          <a:p>
            <a:pPr marL="47997">
              <a:spcBef>
                <a:spcPts val="0"/>
              </a:spcBef>
            </a:pPr>
            <a:r>
              <a:rPr lang="es-ES" sz="1200" dirty="0">
                <a:latin typeface="Arial" panose="020B0604020202020204" pitchFamily="34" charset="0"/>
                <a:cs typeface="Arial" panose="020B0604020202020204" pitchFamily="34" charset="0"/>
              </a:rPr>
              <a:t>Es posible disminuir tiempos de espera, e incluso eliminarlos como en esta iniciativa, debido a que los usuarios en su gran mayoría ya no necesitan ir hasta el Hospital para hacer un trámite, el cual ya se encuentra totalmente digitalizado, cabe mencionar que existen limitantes como es el caso de las personas mayores que no cuentan con redes de apoyo, para lo cual se hace de manera convencional en las ventanillas de Farmacia del Hospital de Peumo. </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60498" y="285845"/>
            <a:ext cx="3082737" cy="585086"/>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867" b="1" dirty="0">
                <a:solidFill>
                  <a:srgbClr val="2F3FB6"/>
                </a:solidFill>
                <a:latin typeface="Arial" panose="020B0604020202020204" pitchFamily="34" charset="0"/>
                <a:cs typeface="Arial" panose="020B0604020202020204" pitchFamily="34" charset="0"/>
              </a:rPr>
              <a:t>QR Coordinación territorial Hospital de Peumo</a:t>
            </a:r>
            <a:endParaRPr lang="en-US" sz="1867"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32627" y="1129569"/>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 Osmar Alexander Castro Vega</a:t>
            </a: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611328"/>
            <a:ext cx="5126845"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213154" y="10592188"/>
            <a:ext cx="6461966" cy="1395126"/>
          </a:xfrm>
          <a:prstGeom prst="rect">
            <a:avLst/>
          </a:prstGeom>
          <a:noFill/>
        </p:spPr>
        <p:txBody>
          <a:bodyPr wrap="square">
            <a:spAutoFit/>
          </a:bodyPr>
          <a:lstStyle/>
          <a:p>
            <a:r>
              <a:rPr lang="es-CL" sz="1100" dirty="0">
                <a:solidFill>
                  <a:srgbClr val="4D5156"/>
                </a:solidFill>
                <a:latin typeface="Arial" panose="020B0604020202020204" pitchFamily="34" charset="0"/>
                <a:cs typeface="Arial" panose="020B0604020202020204" pitchFamily="34" charset="0"/>
              </a:rPr>
              <a:t> Referencias bibliográficas:</a:t>
            </a:r>
          </a:p>
          <a:p>
            <a:r>
              <a:rPr lang="es-CL" sz="1100" dirty="0">
                <a:solidFill>
                  <a:srgbClr val="4D5156"/>
                </a:solidFill>
                <a:latin typeface="Arial" panose="020B0604020202020204" pitchFamily="34" charset="0"/>
                <a:cs typeface="Arial" panose="020B0604020202020204" pitchFamily="34" charset="0"/>
              </a:rPr>
              <a:t>Formulario Google, estadísticas Gestión coordinación territorial, Hospital de Peumo</a:t>
            </a:r>
          </a:p>
          <a:p>
            <a:r>
              <a:rPr lang="es-CL" sz="1100" dirty="0">
                <a:latin typeface="Arial" panose="020B0604020202020204" pitchFamily="34" charset="0"/>
                <a:cs typeface="Arial" panose="020B0604020202020204" pitchFamily="34" charset="0"/>
                <a:hlinkClick r:id="rId4"/>
              </a:rPr>
              <a:t>https://docs.google.com/forms/d/1LVKVQIlEOZzARz9tlUxLL-Mq8JZmwcmkhUYeAXhDDnM/edit</a:t>
            </a:r>
            <a:endParaRPr lang="es-CL" sz="1100" dirty="0">
              <a:latin typeface="Arial" panose="020B0604020202020204" pitchFamily="34" charset="0"/>
              <a:cs typeface="Arial" panose="020B0604020202020204" pitchFamily="34" charset="0"/>
            </a:endParaRPr>
          </a:p>
          <a:p>
            <a:endParaRPr lang="es-CL" sz="1100" dirty="0">
              <a:solidFill>
                <a:srgbClr val="4D5156"/>
              </a:solidFill>
              <a:latin typeface="Arial" panose="020B0604020202020204" pitchFamily="34" charset="0"/>
              <a:cs typeface="Arial" panose="020B0604020202020204" pitchFamily="34" charset="0"/>
            </a:endParaRPr>
          </a:p>
          <a:p>
            <a:r>
              <a:rPr lang="es-CL" sz="1100" dirty="0">
                <a:solidFill>
                  <a:srgbClr val="4D5156"/>
                </a:solidFill>
                <a:latin typeface="Arial" panose="020B0604020202020204" pitchFamily="34" charset="0"/>
                <a:cs typeface="Arial" panose="020B0604020202020204" pitchFamily="34" charset="0"/>
              </a:rPr>
              <a:t>Abreviaciones</a:t>
            </a:r>
          </a:p>
          <a:p>
            <a:r>
              <a:rPr lang="es-CL" sz="1100" dirty="0">
                <a:solidFill>
                  <a:srgbClr val="4D5156"/>
                </a:solidFill>
                <a:latin typeface="Arial" panose="020B0604020202020204" pitchFamily="34" charset="0"/>
                <a:cs typeface="Arial" panose="020B0604020202020204" pitchFamily="34" charset="0"/>
              </a:rPr>
              <a:t>HFRZ: Hospital Franco Ravera Zunino</a:t>
            </a:r>
          </a:p>
          <a:p>
            <a:endParaRPr lang="es-CL" sz="933" dirty="0">
              <a:solidFill>
                <a:srgbClr val="4D5156"/>
              </a:solidFill>
              <a:latin typeface="Arial" panose="020B0604020202020204" pitchFamily="34" charset="0"/>
              <a:cs typeface="Arial" panose="020B0604020202020204" pitchFamily="34" charset="0"/>
            </a:endParaRPr>
          </a:p>
          <a:p>
            <a:endParaRPr lang="es-CL" sz="933"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382043" y="1402254"/>
            <a:ext cx="5931672" cy="295915"/>
          </a:xfrm>
          <a:prstGeom prst="rect">
            <a:avLst/>
          </a:prstGeom>
          <a:noFill/>
        </p:spPr>
        <p:txBody>
          <a:bodyPr wrap="square">
            <a:spAutoFit/>
          </a:body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Coautores:</a:t>
            </a:r>
          </a:p>
        </p:txBody>
      </p:sp>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4256" y="11738456"/>
            <a:ext cx="495166" cy="202358"/>
          </a:xfrm>
          <a:prstGeom prst="rect">
            <a:avLst/>
          </a:prstGeom>
        </p:spPr>
      </p:pic>
      <p:pic>
        <p:nvPicPr>
          <p:cNvPr id="38" name="Imagen 37" descr="Folleto entregado a los usuarios de coordinación territorial Hospital de Peumo">
            <a:extLst>
              <a:ext uri="{FF2B5EF4-FFF2-40B4-BE49-F238E27FC236}">
                <a16:creationId xmlns:a16="http://schemas.microsoft.com/office/drawing/2014/main" id="{7EDDB4FA-2F93-BDE6-1969-60B7988EB6BB}"/>
              </a:ext>
            </a:extLst>
          </p:cNvPr>
          <p:cNvPicPr>
            <a:picLocks noChangeAspect="1"/>
          </p:cNvPicPr>
          <p:nvPr/>
        </p:nvPicPr>
        <p:blipFill>
          <a:blip r:embed="rId9"/>
          <a:stretch>
            <a:fillRect/>
          </a:stretch>
        </p:blipFill>
        <p:spPr>
          <a:xfrm>
            <a:off x="203042" y="5310263"/>
            <a:ext cx="3491320" cy="2494739"/>
          </a:xfrm>
          <a:prstGeom prst="rect">
            <a:avLst/>
          </a:prstGeom>
        </p:spPr>
      </p:pic>
      <p:pic>
        <p:nvPicPr>
          <p:cNvPr id="1032" name="Picture 8" descr="Declaración Pública de Servicio de Salud O'Higgins">
            <a:extLst>
              <a:ext uri="{FF2B5EF4-FFF2-40B4-BE49-F238E27FC236}">
                <a16:creationId xmlns:a16="http://schemas.microsoft.com/office/drawing/2014/main" id="{7598FEBF-6C8B-CDE8-8503-A26DCA372622}"/>
              </a:ext>
            </a:extLst>
          </p:cNvPr>
          <p:cNvPicPr>
            <a:picLocks noGrp="1" noChangeAspect="1" noChangeArrowheads="1"/>
          </p:cNvPicPr>
          <p:nvPr>
            <p:ph type="pic" sz="quarter" idx="16"/>
          </p:nvPr>
        </p:nvPicPr>
        <p:blipFill rotWithShape="1">
          <a:blip r:embed="rId10">
            <a:extLst>
              <a:ext uri="{28A0092B-C50C-407E-A947-70E740481C1C}">
                <a14:useLocalDpi xmlns:a14="http://schemas.microsoft.com/office/drawing/2010/main" val="0"/>
              </a:ext>
            </a:extLst>
          </a:blip>
          <a:srcRect l="29262" t="4460" r="32477" b="27954"/>
          <a:stretch/>
        </p:blipFill>
        <p:spPr bwMode="auto">
          <a:xfrm>
            <a:off x="586361" y="144448"/>
            <a:ext cx="1043735" cy="91841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descr="Gráfico de respuestas de formularios. Título de la pregunta: Especialidad. Número de respuestas: 397 respuestas.">
            <a:extLst>
              <a:ext uri="{FF2B5EF4-FFF2-40B4-BE49-F238E27FC236}">
                <a16:creationId xmlns:a16="http://schemas.microsoft.com/office/drawing/2014/main" id="{47348A72-3A02-B29E-DB80-76541DCB0340}"/>
              </a:ext>
            </a:extLst>
          </p:cNvPr>
          <p:cNvPicPr>
            <a:picLocks noChangeAspect="1"/>
          </p:cNvPicPr>
          <p:nvPr/>
        </p:nvPicPr>
        <p:blipFill>
          <a:blip r:embed="rId11" cstate="print">
            <a:extLst>
              <a:ext uri="{28A0092B-C50C-407E-A947-70E740481C1C}">
                <a14:useLocalDpi xmlns:a14="http://schemas.microsoft.com/office/drawing/2010/main" val="0"/>
              </a:ext>
            </a:extLst>
          </a:blip>
          <a:srcRect t="6992" r="78653" b="77873"/>
          <a:stretch/>
        </p:blipFill>
        <p:spPr bwMode="auto">
          <a:xfrm>
            <a:off x="5489492" y="4167198"/>
            <a:ext cx="1198003" cy="358104"/>
          </a:xfrm>
          <a:prstGeom prst="rect">
            <a:avLst/>
          </a:prstGeom>
          <a:noFill/>
          <a:ln>
            <a:noFill/>
          </a:ln>
        </p:spPr>
      </p:pic>
      <p:pic>
        <p:nvPicPr>
          <p:cNvPr id="11" name="Imagen 10" descr="Gráfico de respuestas de formularios. Título de la pregunta: Especialidad. Número de respuestas: 397 respuestas.">
            <a:extLst>
              <a:ext uri="{FF2B5EF4-FFF2-40B4-BE49-F238E27FC236}">
                <a16:creationId xmlns:a16="http://schemas.microsoft.com/office/drawing/2014/main" id="{C22801DA-B082-EFFC-B8F2-635AA7C1D4C5}"/>
              </a:ext>
            </a:extLst>
          </p:cNvPr>
          <p:cNvPicPr>
            <a:picLocks noChangeAspect="1"/>
          </p:cNvPicPr>
          <p:nvPr/>
        </p:nvPicPr>
        <p:blipFill>
          <a:blip r:embed="rId11" cstate="print">
            <a:extLst>
              <a:ext uri="{28A0092B-C50C-407E-A947-70E740481C1C}">
                <a14:useLocalDpi xmlns:a14="http://schemas.microsoft.com/office/drawing/2010/main" val="0"/>
              </a:ext>
            </a:extLst>
          </a:blip>
          <a:srcRect l="59018" t="26188" r="9697" b="8819"/>
          <a:stretch/>
        </p:blipFill>
        <p:spPr bwMode="auto">
          <a:xfrm>
            <a:off x="3714053" y="4250482"/>
            <a:ext cx="1755748" cy="1537725"/>
          </a:xfrm>
          <a:prstGeom prst="rect">
            <a:avLst/>
          </a:prstGeom>
          <a:noFill/>
          <a:ln>
            <a:noFill/>
          </a:ln>
        </p:spPr>
      </p:pic>
      <p:pic>
        <p:nvPicPr>
          <p:cNvPr id="12" name="Imagen 11" descr="Gráfico de respuestas de formularios. Título de la pregunta: Especialidad. Número de respuestas: 397 respuestas.">
            <a:extLst>
              <a:ext uri="{FF2B5EF4-FFF2-40B4-BE49-F238E27FC236}">
                <a16:creationId xmlns:a16="http://schemas.microsoft.com/office/drawing/2014/main" id="{9569A9F9-AB9A-8EE6-79F0-D60C8F9A5F22}"/>
              </a:ext>
            </a:extLst>
          </p:cNvPr>
          <p:cNvPicPr>
            <a:picLocks noChangeAspect="1"/>
          </p:cNvPicPr>
          <p:nvPr/>
        </p:nvPicPr>
        <p:blipFill>
          <a:blip r:embed="rId11" cstate="print">
            <a:extLst>
              <a:ext uri="{28A0092B-C50C-407E-A947-70E740481C1C}">
                <a14:useLocalDpi xmlns:a14="http://schemas.microsoft.com/office/drawing/2010/main" val="0"/>
              </a:ext>
            </a:extLst>
          </a:blip>
          <a:srcRect l="19613" t="25723" r="52396" b="9285"/>
          <a:stretch/>
        </p:blipFill>
        <p:spPr bwMode="auto">
          <a:xfrm>
            <a:off x="5328144" y="4523486"/>
            <a:ext cx="1418910" cy="1388909"/>
          </a:xfrm>
          <a:prstGeom prst="rect">
            <a:avLst/>
          </a:prstGeom>
          <a:noFill/>
          <a:ln>
            <a:noFill/>
          </a:ln>
        </p:spPr>
      </p:pic>
      <p:pic>
        <p:nvPicPr>
          <p:cNvPr id="36" name="Imagen 35" descr="Interfaz de usuario gráfica, Aplicación&#10;&#10;Descripción generada automáticamente">
            <a:extLst>
              <a:ext uri="{FF2B5EF4-FFF2-40B4-BE49-F238E27FC236}">
                <a16:creationId xmlns:a16="http://schemas.microsoft.com/office/drawing/2014/main" id="{E8667AE7-D9EE-847C-A350-04BEC4872982}"/>
              </a:ext>
            </a:extLst>
          </p:cNvPr>
          <p:cNvPicPr>
            <a:picLocks noChangeAspect="1"/>
          </p:cNvPicPr>
          <p:nvPr/>
        </p:nvPicPr>
        <p:blipFill rotWithShape="1">
          <a:blip r:embed="rId12"/>
          <a:srcRect l="34284" t="24140" r="34997" b="24125"/>
          <a:stretch/>
        </p:blipFill>
        <p:spPr bwMode="auto">
          <a:xfrm>
            <a:off x="4343391" y="5972205"/>
            <a:ext cx="1724025" cy="1633048"/>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0FF05E2B-EAC9-AA9D-A29C-F795A88ED52C}"/>
              </a:ext>
            </a:extLst>
          </p:cNvPr>
          <p:cNvSpPr txBox="1"/>
          <p:nvPr/>
        </p:nvSpPr>
        <p:spPr>
          <a:xfrm>
            <a:off x="5546220" y="11716677"/>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341</TotalTime>
  <Words>502</Words>
  <Application>Microsoft Office PowerPoint</Application>
  <PresentationFormat>Panorámica</PresentationFormat>
  <Paragraphs>61</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La disminución de tiempos de espera de los usuarios debe ser una prioridad de todos los servicios públicos, la innovación que se realizó consistió en generar un formulario de Google, a partir del cual se hizo un código QR, es decir se aprovechó las Tecnología de información y comunicación para gestionar tiempos de espera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Cartagena</dc:creator>
  <cp:lastModifiedBy>Madeleine Riquelme</cp:lastModifiedBy>
  <cp:revision>11</cp:revision>
  <cp:lastPrinted>2024-11-18T15:01:51Z</cp:lastPrinted>
  <dcterms:created xsi:type="dcterms:W3CDTF">2024-10-23T16:54:47Z</dcterms:created>
  <dcterms:modified xsi:type="dcterms:W3CDTF">2024-12-06T01:00:59Z</dcterms:modified>
</cp:coreProperties>
</file>