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8" r:id="rId2"/>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2DD"/>
    <a:srgbClr val="0000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F7995E-8FC8-4DA6-8D66-FC34053F8B78}" v="1" dt="2024-12-06T01:01:16.500"/>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50" autoAdjust="0"/>
    <p:restoredTop sz="94162" autoAdjust="0"/>
  </p:normalViewPr>
  <p:slideViewPr>
    <p:cSldViewPr snapToGrid="0">
      <p:cViewPr varScale="1">
        <p:scale>
          <a:sx n="66" d="100"/>
          <a:sy n="66" d="100"/>
        </p:scale>
        <p:origin x="32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0AB270-D591-48C2-B0B0-26BD15D5440B}" type="datetimeFigureOut">
              <a:rPr lang="es-CL" smtClean="0"/>
              <a:t>05-12-2024</a:t>
            </a:fld>
            <a:endParaRPr lang="es-CL"/>
          </a:p>
        </p:txBody>
      </p:sp>
      <p:sp>
        <p:nvSpPr>
          <p:cNvPr id="4" name="Marcador de imagen de diapositiva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3D049-AC8E-4ED6-B83E-C4D5C8FE527B}" type="slidenum">
              <a:rPr lang="es-CL" smtClean="0"/>
              <a:t>‹Nº›</a:t>
            </a:fld>
            <a:endParaRPr lang="es-CL"/>
          </a:p>
        </p:txBody>
      </p:sp>
    </p:spTree>
    <p:extLst>
      <p:ext uri="{BB962C8B-B14F-4D97-AF65-F5344CB8AC3E}">
        <p14:creationId xmlns:p14="http://schemas.microsoft.com/office/powerpoint/2010/main" val="1710740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F8C3D049-AC8E-4ED6-B83E-C4D5C8FE527B}" type="slidenum">
              <a:rPr lang="es-CL" smtClean="0"/>
              <a:t>1</a:t>
            </a:fld>
            <a:endParaRPr lang="es-CL"/>
          </a:p>
        </p:txBody>
      </p:sp>
    </p:spTree>
    <p:extLst>
      <p:ext uri="{BB962C8B-B14F-4D97-AF65-F5344CB8AC3E}">
        <p14:creationId xmlns:p14="http://schemas.microsoft.com/office/powerpoint/2010/main" val="2658239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476972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2260289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2969878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359632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6AA815-4BCD-48ED-B113-33DEB1E15800}"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3626524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6AA815-4BCD-48ED-B113-33DEB1E15800}" type="datetimeFigureOut">
              <a:rPr lang="en-US" smtClean="0"/>
              <a:t>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726316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6AA815-4BCD-48ED-B113-33DEB1E15800}" type="datetimeFigureOut">
              <a:rPr lang="en-US" smtClean="0"/>
              <a:t>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77559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3536223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6AA815-4BCD-48ED-B113-33DEB1E15800}"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4263103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1570824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AA815-4BCD-48ED-B113-33DEB1E15800}"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DF04-D0A0-4B5E-A1D0-7D8998526F8D}" type="slidenum">
              <a:rPr lang="en-US" smtClean="0"/>
              <a:t>‹Nº›</a:t>
            </a:fld>
            <a:endParaRPr lang="en-US"/>
          </a:p>
        </p:txBody>
      </p:sp>
    </p:spTree>
    <p:extLst>
      <p:ext uri="{BB962C8B-B14F-4D97-AF65-F5344CB8AC3E}">
        <p14:creationId xmlns:p14="http://schemas.microsoft.com/office/powerpoint/2010/main" val="584548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4355" y="1995313"/>
            <a:ext cx="5829300" cy="4244624"/>
          </a:xfrm>
        </p:spPr>
        <p:txBody>
          <a:bodyPr anchor="t"/>
          <a:lstStyle>
            <a:lvl1pPr algn="ctr">
              <a:defRPr sz="2992"/>
            </a:lvl1pPr>
          </a:lstStyle>
          <a:p>
            <a:r>
              <a:rPr lang="es-ES" dirty="0"/>
              <a:t>INTRODUCCION: </a:t>
            </a:r>
            <a:endParaRPr lang="en-US" dirty="0"/>
          </a:p>
        </p:txBody>
      </p:sp>
      <p:sp>
        <p:nvSpPr>
          <p:cNvPr id="3" name="Subtitle 2"/>
          <p:cNvSpPr>
            <a:spLocks noGrp="1"/>
          </p:cNvSpPr>
          <p:nvPr>
            <p:ph type="subTitle" idx="1" hasCustomPrompt="1"/>
          </p:nvPr>
        </p:nvSpPr>
        <p:spPr>
          <a:xfrm>
            <a:off x="857251" y="6403625"/>
            <a:ext cx="5143501" cy="2943576"/>
          </a:xfrm>
        </p:spPr>
        <p:txBody>
          <a:bodyPr/>
          <a:lstStyle>
            <a:lvl1pPr marL="0" indent="0" algn="ctr">
              <a:buNone/>
              <a:defRPr sz="1197"/>
            </a:lvl1pPr>
            <a:lvl2pPr marL="228004" indent="0" algn="ctr">
              <a:buNone/>
              <a:defRPr sz="997"/>
            </a:lvl2pPr>
            <a:lvl3pPr marL="456009" indent="0" algn="ctr">
              <a:buNone/>
              <a:defRPr sz="899"/>
            </a:lvl3pPr>
            <a:lvl4pPr marL="684012" indent="0" algn="ctr">
              <a:buNone/>
              <a:defRPr sz="799"/>
            </a:lvl4pPr>
            <a:lvl5pPr marL="912017" indent="0" algn="ctr">
              <a:buNone/>
              <a:defRPr sz="799"/>
            </a:lvl5pPr>
            <a:lvl6pPr marL="1140022" indent="0" algn="ctr">
              <a:buNone/>
              <a:defRPr sz="799"/>
            </a:lvl6pPr>
            <a:lvl7pPr marL="1368026" indent="0" algn="ctr">
              <a:buNone/>
              <a:defRPr sz="799"/>
            </a:lvl7pPr>
            <a:lvl8pPr marL="1596029" indent="0" algn="ctr">
              <a:buNone/>
              <a:defRPr sz="799"/>
            </a:lvl8pPr>
            <a:lvl9pPr marL="1824034" indent="0" algn="ctr">
              <a:buNone/>
              <a:defRPr sz="799"/>
            </a:lvl9pPr>
          </a:lstStyle>
          <a:p>
            <a:r>
              <a:rPr lang="es-ES" dirty="0"/>
              <a:t>OBJETIVO:</a:t>
            </a:r>
            <a:endParaRPr lang="en-US" dirty="0"/>
          </a:p>
        </p:txBody>
      </p:sp>
      <p:sp>
        <p:nvSpPr>
          <p:cNvPr id="4" name="Date Placeholder 3"/>
          <p:cNvSpPr>
            <a:spLocks noGrp="1"/>
          </p:cNvSpPr>
          <p:nvPr>
            <p:ph type="dt" sz="half" idx="10"/>
          </p:nvPr>
        </p:nvSpPr>
        <p:spPr/>
        <p:txBody>
          <a:bodyPr/>
          <a:lstStyle/>
          <a:p>
            <a:fld id="{A8DE045A-3455-46D2-A19A-7F192B0785CB}" type="datetimeFigureOut">
              <a:rPr lang="es-CL" smtClean="0"/>
              <a:t>05-12-2024</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9E4AE1F8-8184-4D53-A707-25B9D7121EDF}" type="slidenum">
              <a:rPr lang="es-CL" smtClean="0"/>
              <a:t>‹Nº›</a:t>
            </a:fld>
            <a:endParaRPr lang="es-CL"/>
          </a:p>
        </p:txBody>
      </p:sp>
      <p:sp>
        <p:nvSpPr>
          <p:cNvPr id="9" name="Marcador de posición de imagen 8">
            <a:extLst>
              <a:ext uri="{FF2B5EF4-FFF2-40B4-BE49-F238E27FC236}">
                <a16:creationId xmlns:a16="http://schemas.microsoft.com/office/drawing/2014/main" id="{EF377DD2-CE99-250F-E653-53E93B489B24}"/>
              </a:ext>
            </a:extLst>
          </p:cNvPr>
          <p:cNvSpPr>
            <a:spLocks noGrp="1"/>
          </p:cNvSpPr>
          <p:nvPr>
            <p:ph type="pic" sz="quarter" idx="13"/>
          </p:nvPr>
        </p:nvSpPr>
        <p:spPr>
          <a:xfrm>
            <a:off x="4193745" y="3837461"/>
            <a:ext cx="2393695" cy="4354740"/>
          </a:xfrm>
        </p:spPr>
        <p:txBody>
          <a:bodyPr/>
          <a:lstStyle/>
          <a:p>
            <a:endParaRPr lang="es-CL"/>
          </a:p>
        </p:txBody>
      </p:sp>
      <p:sp>
        <p:nvSpPr>
          <p:cNvPr id="11" name="Marcador de gráfico 10">
            <a:extLst>
              <a:ext uri="{FF2B5EF4-FFF2-40B4-BE49-F238E27FC236}">
                <a16:creationId xmlns:a16="http://schemas.microsoft.com/office/drawing/2014/main" id="{5D5AD79E-BA5F-C4B5-63F9-4A678C370F80}"/>
              </a:ext>
            </a:extLst>
          </p:cNvPr>
          <p:cNvSpPr>
            <a:spLocks noGrp="1"/>
          </p:cNvSpPr>
          <p:nvPr>
            <p:ph type="chart" sz="quarter" idx="14"/>
          </p:nvPr>
        </p:nvSpPr>
        <p:spPr>
          <a:xfrm>
            <a:off x="514072" y="7504608"/>
            <a:ext cx="3679669" cy="2640539"/>
          </a:xfrm>
        </p:spPr>
        <p:txBody>
          <a:bodyPr/>
          <a:lstStyle/>
          <a:p>
            <a:endParaRPr lang="es-CL"/>
          </a:p>
        </p:txBody>
      </p:sp>
      <p:sp>
        <p:nvSpPr>
          <p:cNvPr id="13" name="Marcador de tabla 12">
            <a:extLst>
              <a:ext uri="{FF2B5EF4-FFF2-40B4-BE49-F238E27FC236}">
                <a16:creationId xmlns:a16="http://schemas.microsoft.com/office/drawing/2014/main" id="{90517F6B-0520-B2B0-E591-A6D2E20EB864}"/>
              </a:ext>
            </a:extLst>
          </p:cNvPr>
          <p:cNvSpPr>
            <a:spLocks noGrp="1"/>
          </p:cNvSpPr>
          <p:nvPr>
            <p:ph type="tbl" sz="quarter" idx="15"/>
          </p:nvPr>
        </p:nvSpPr>
        <p:spPr>
          <a:xfrm>
            <a:off x="3124218" y="9048504"/>
            <a:ext cx="3679669" cy="1782643"/>
          </a:xfrm>
        </p:spPr>
        <p:txBody>
          <a:bodyPr/>
          <a:lstStyle/>
          <a:p>
            <a:endParaRPr lang="es-CL"/>
          </a:p>
        </p:txBody>
      </p:sp>
      <p:sp>
        <p:nvSpPr>
          <p:cNvPr id="10" name="Marcador de posición de imagen 9">
            <a:extLst>
              <a:ext uri="{FF2B5EF4-FFF2-40B4-BE49-F238E27FC236}">
                <a16:creationId xmlns:a16="http://schemas.microsoft.com/office/drawing/2014/main" id="{E7432D12-EDCB-D7FF-56D0-B2B142D10DD2}"/>
              </a:ext>
            </a:extLst>
          </p:cNvPr>
          <p:cNvSpPr>
            <a:spLocks noGrp="1"/>
          </p:cNvSpPr>
          <p:nvPr>
            <p:ph type="pic" sz="quarter" idx="16" hasCustomPrompt="1"/>
          </p:nvPr>
        </p:nvSpPr>
        <p:spPr>
          <a:xfrm>
            <a:off x="4893322" y="243418"/>
            <a:ext cx="1754716" cy="732367"/>
          </a:xfrm>
        </p:spPr>
        <p:txBody>
          <a:bodyPr>
            <a:normAutofit/>
          </a:bodyPr>
          <a:lstStyle>
            <a:lvl1pPr>
              <a:defRPr sz="1333"/>
            </a:lvl1pPr>
          </a:lstStyle>
          <a:p>
            <a:r>
              <a:rPr lang="es-CL" dirty="0"/>
              <a:t>Inserte Logo </a:t>
            </a:r>
          </a:p>
        </p:txBody>
      </p:sp>
    </p:spTree>
    <p:extLst>
      <p:ext uri="{BB962C8B-B14F-4D97-AF65-F5344CB8AC3E}">
        <p14:creationId xmlns:p14="http://schemas.microsoft.com/office/powerpoint/2010/main" val="3545944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82000"/>
                  </a:schemeClr>
                </a:solidFill>
              </a:defRPr>
            </a:lvl1pPr>
          </a:lstStyle>
          <a:p>
            <a:fld id="{906AA815-4BCD-48ED-B113-33DEB1E15800}" type="datetimeFigureOut">
              <a:rPr lang="en-US" smtClean="0"/>
              <a:t>12/5/2024</a:t>
            </a:fld>
            <a:endParaRPr 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82000"/>
                  </a:schemeClr>
                </a:solidFill>
              </a:defRPr>
            </a:lvl1pPr>
          </a:lstStyle>
          <a:p>
            <a:fld id="{51BDDF04-D0A0-4B5E-A1D0-7D8998526F8D}" type="slidenum">
              <a:rPr lang="en-US" smtClean="0"/>
              <a:t>‹Nº›</a:t>
            </a:fld>
            <a:endParaRPr lang="en-US"/>
          </a:p>
        </p:txBody>
      </p:sp>
    </p:spTree>
    <p:extLst>
      <p:ext uri="{BB962C8B-B14F-4D97-AF65-F5344CB8AC3E}">
        <p14:creationId xmlns:p14="http://schemas.microsoft.com/office/powerpoint/2010/main" val="1739801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sv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circle with white dots&#10;&#10;Description automatically generated with medium confidence">
            <a:extLst>
              <a:ext uri="{FF2B5EF4-FFF2-40B4-BE49-F238E27FC236}">
                <a16:creationId xmlns:a16="http://schemas.microsoft.com/office/drawing/2014/main" id="{3C3F0552-E9B3-47F6-A3B6-809496C5281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819" t="23106" r="819"/>
          <a:stretch/>
        </p:blipFill>
        <p:spPr>
          <a:xfrm>
            <a:off x="-1" y="0"/>
            <a:ext cx="6858001" cy="12192000"/>
          </a:xfrm>
          <a:prstGeom prst="rect">
            <a:avLst/>
          </a:prstGeom>
        </p:spPr>
      </p:pic>
      <p:sp>
        <p:nvSpPr>
          <p:cNvPr id="2" name="Título 1">
            <a:extLst>
              <a:ext uri="{FF2B5EF4-FFF2-40B4-BE49-F238E27FC236}">
                <a16:creationId xmlns:a16="http://schemas.microsoft.com/office/drawing/2014/main" id="{3C292D9F-3ED6-63AC-BE72-04CC26FD3221}"/>
              </a:ext>
            </a:extLst>
          </p:cNvPr>
          <p:cNvSpPr>
            <a:spLocks noGrp="1"/>
          </p:cNvSpPr>
          <p:nvPr>
            <p:ph type="title"/>
          </p:nvPr>
        </p:nvSpPr>
        <p:spPr>
          <a:xfrm>
            <a:off x="472381" y="1103312"/>
            <a:ext cx="2211884" cy="2554288"/>
          </a:xfrm>
          <a:solidFill>
            <a:srgbClr val="FFFFFF">
              <a:alpha val="12941"/>
            </a:srgbClr>
          </a:solidFill>
          <a:ln>
            <a:solidFill>
              <a:srgbClr val="00D2DD"/>
            </a:solidFill>
          </a:ln>
        </p:spPr>
        <p:txBody>
          <a:bodyPr>
            <a:normAutofit fontScale="90000"/>
          </a:bodyPr>
          <a:lstStyle/>
          <a:p>
            <a:r>
              <a:rPr lang="es-CL" sz="600" dirty="0">
                <a:latin typeface="Arial" panose="020B0604020202020204" pitchFamily="34" charset="0"/>
                <a:cs typeface="Arial" panose="020B0604020202020204" pitchFamily="34" charset="0"/>
              </a:rPr>
              <a:t>Introducción:</a:t>
            </a:r>
            <a:br>
              <a:rPr lang="es-CL" sz="600" dirty="0">
                <a:latin typeface="Arial" panose="020B0604020202020204" pitchFamily="34" charset="0"/>
                <a:cs typeface="Arial" panose="020B0604020202020204" pitchFamily="34" charset="0"/>
              </a:rPr>
            </a:br>
            <a:r>
              <a:rPr lang="es-ES" sz="600" dirty="0">
                <a:latin typeface="Arial" panose="020B0604020202020204" pitchFamily="34" charset="0"/>
                <a:cs typeface="Arial" panose="020B0604020202020204" pitchFamily="34" charset="0"/>
              </a:rPr>
              <a:t>Desde hace un tiempo, la Farmacia Hospital San José de Coronel (HSJC) de Atención Abierta ha experimentado una creciente congestión de pacientes, lo que ha incrementado tanto los niveles de desaprobación y reclamos como el estrés entre nuestros funcionarios. Ante esta situación, y gracias a un proyecto presentado por el Jefe de Unidad, obtuvimos la adjudicación de un arrendamiento de casilleros inteligentes, lo que permitió dar un gran paso hacia la modernización de los servicios entregados a nuestros usuarios.</a:t>
            </a:r>
            <a:br>
              <a:rPr lang="es-ES" sz="600" dirty="0">
                <a:latin typeface="Arial" panose="020B0604020202020204" pitchFamily="34" charset="0"/>
                <a:cs typeface="Arial" panose="020B0604020202020204" pitchFamily="34" charset="0"/>
              </a:rPr>
            </a:br>
            <a:r>
              <a:rPr lang="es-ES" sz="600" dirty="0">
                <a:latin typeface="Arial" panose="020B0604020202020204" pitchFamily="34" charset="0"/>
                <a:cs typeface="Arial" panose="020B0604020202020204" pitchFamily="34" charset="0"/>
              </a:rPr>
              <a:t>A inicios de este año, la unidad de Farmacia implementó un sistema de entrega a través de casilleros inteligentes (</a:t>
            </a:r>
            <a:r>
              <a:rPr lang="es-ES" sz="600" dirty="0" err="1">
                <a:latin typeface="Arial" panose="020B0604020202020204" pitchFamily="34" charset="0"/>
                <a:cs typeface="Arial" panose="020B0604020202020204" pitchFamily="34" charset="0"/>
              </a:rPr>
              <a:t>lockers</a:t>
            </a:r>
            <a:r>
              <a:rPr lang="es-ES" sz="600" dirty="0">
                <a:latin typeface="Arial" panose="020B0604020202020204" pitchFamily="34" charset="0"/>
                <a:cs typeface="Arial" panose="020B0604020202020204" pitchFamily="34" charset="0"/>
              </a:rPr>
              <a:t>), con el objetivo de mejorar la satisfacción de los usuarios, reduciendo los tiempos de espera para la entrega de sus tratamientos. Este sistema también busca facilitar el acceso para aquellos usuarios que trabajan o son cuidadores y que no tienen mucho tiempo para esperar, además de aliviar la presión </a:t>
            </a:r>
            <a:r>
              <a:rPr lang="es-ES" sz="600">
                <a:latin typeface="Arial" panose="020B0604020202020204" pitchFamily="34" charset="0"/>
                <a:cs typeface="Arial" panose="020B0604020202020204" pitchFamily="34" charset="0"/>
              </a:rPr>
              <a:t>asistencial en </a:t>
            </a:r>
            <a:r>
              <a:rPr lang="es-ES" sz="600" dirty="0">
                <a:latin typeface="Arial" panose="020B0604020202020204" pitchFamily="34" charset="0"/>
                <a:cs typeface="Arial" panose="020B0604020202020204" pitchFamily="34" charset="0"/>
              </a:rPr>
              <a:t>los Técnicos en Enfermería de Nivel Superior (TENS) encargados de las ventanillas. Asimismo, se busca minimizar los errores de despacho, ya que antes de que los medicamentos sean depositados en los </a:t>
            </a:r>
            <a:r>
              <a:rPr lang="es-ES" sz="600" dirty="0" err="1">
                <a:latin typeface="Arial" panose="020B0604020202020204" pitchFamily="34" charset="0"/>
                <a:cs typeface="Arial" panose="020B0604020202020204" pitchFamily="34" charset="0"/>
              </a:rPr>
              <a:t>lockers</a:t>
            </a:r>
            <a:r>
              <a:rPr lang="es-ES" sz="600" dirty="0">
                <a:latin typeface="Arial" panose="020B0604020202020204" pitchFamily="34" charset="0"/>
                <a:cs typeface="Arial" panose="020B0604020202020204" pitchFamily="34" charset="0"/>
              </a:rPr>
              <a:t>, deben ser revisados por un Químico Farmacéutico (Q.F.), tal como establece la Orden 2495 de 2024 de la Subsecretaría de Redes Asistenciales.</a:t>
            </a:r>
            <a:br>
              <a:rPr lang="es-ES" sz="600" dirty="0">
                <a:latin typeface="Arial" panose="020B0604020202020204" pitchFamily="34" charset="0"/>
                <a:cs typeface="Arial" panose="020B0604020202020204" pitchFamily="34" charset="0"/>
              </a:rPr>
            </a:br>
            <a:r>
              <a:rPr lang="es-ES" sz="600" dirty="0">
                <a:latin typeface="Arial" panose="020B0604020202020204" pitchFamily="34" charset="0"/>
                <a:cs typeface="Arial" panose="020B0604020202020204" pitchFamily="34" charset="0"/>
              </a:rPr>
              <a:t>Cabe destacar que esta modalidad de entrega está disponible para todos los usuarios, excepto aquellos que requieren medicamentos controlados. En el caso de los pacientes crónicos que necesitan fármacos refrigerados, se les deja un </a:t>
            </a:r>
            <a:r>
              <a:rPr lang="es-ES" sz="600" dirty="0" err="1">
                <a:latin typeface="Arial" panose="020B0604020202020204" pitchFamily="34" charset="0"/>
                <a:cs typeface="Arial" panose="020B0604020202020204" pitchFamily="34" charset="0"/>
              </a:rPr>
              <a:t>voucher</a:t>
            </a:r>
            <a:r>
              <a:rPr lang="es-ES" sz="600" dirty="0">
                <a:latin typeface="Arial" panose="020B0604020202020204" pitchFamily="34" charset="0"/>
                <a:cs typeface="Arial" panose="020B0604020202020204" pitchFamily="34" charset="0"/>
              </a:rPr>
              <a:t> en los </a:t>
            </a:r>
            <a:r>
              <a:rPr lang="es-ES" sz="600" dirty="0" err="1">
                <a:latin typeface="Arial" panose="020B0604020202020204" pitchFamily="34" charset="0"/>
                <a:cs typeface="Arial" panose="020B0604020202020204" pitchFamily="34" charset="0"/>
              </a:rPr>
              <a:t>lockers</a:t>
            </a:r>
            <a:r>
              <a:rPr lang="es-ES" sz="600" dirty="0">
                <a:latin typeface="Arial" panose="020B0604020202020204" pitchFamily="34" charset="0"/>
                <a:cs typeface="Arial" panose="020B0604020202020204" pitchFamily="34" charset="0"/>
              </a:rPr>
              <a:t> para que puedan canjearlo por su insulina u otros medicamentos, sin necesidad de sacar un número de atención, lo que agiliza considerablemente el proceso.</a:t>
            </a:r>
            <a:br>
              <a:rPr lang="es-ES" sz="600" dirty="0">
                <a:latin typeface="Arial" panose="020B0604020202020204" pitchFamily="34" charset="0"/>
                <a:cs typeface="Arial" panose="020B0604020202020204" pitchFamily="34" charset="0"/>
              </a:rPr>
            </a:br>
            <a:r>
              <a:rPr lang="es-ES" sz="600" dirty="0">
                <a:latin typeface="Arial" panose="020B0604020202020204" pitchFamily="34" charset="0"/>
                <a:cs typeface="Arial" panose="020B0604020202020204" pitchFamily="34" charset="0"/>
              </a:rPr>
              <a:t>La campaña de difusión interna y en los medios de comunicación (diarios y radio) ha generado un aumento significativo en la cantidad de usuarios que optan por este método de retiro. Además, el sistema se ha convertido en un referente para otros servicios de salud que están interesados en implementarlo con los mismos objetivos: mejorar la eficiencia y la satisfacción del usuario.</a:t>
            </a:r>
            <a:br>
              <a:rPr lang="es-ES" sz="600" dirty="0">
                <a:latin typeface="Arial" panose="020B0604020202020204" pitchFamily="34" charset="0"/>
                <a:cs typeface="Arial" panose="020B0604020202020204" pitchFamily="34" charset="0"/>
              </a:rPr>
            </a:br>
            <a:br>
              <a:rPr lang="es-CL" sz="600" dirty="0">
                <a:latin typeface="Arial" panose="020B0604020202020204" pitchFamily="34" charset="0"/>
                <a:cs typeface="Arial" panose="020B0604020202020204" pitchFamily="34" charset="0"/>
              </a:rPr>
            </a:br>
            <a:endParaRPr lang="es-CL" sz="600" dirty="0">
              <a:latin typeface="Arial" panose="020B0604020202020204" pitchFamily="34" charset="0"/>
              <a:cs typeface="Arial" panose="020B0604020202020204" pitchFamily="34" charset="0"/>
            </a:endParaRPr>
          </a:p>
        </p:txBody>
      </p:sp>
      <p:sp>
        <p:nvSpPr>
          <p:cNvPr id="3" name="Subtítulo 2">
            <a:extLst>
              <a:ext uri="{FF2B5EF4-FFF2-40B4-BE49-F238E27FC236}">
                <a16:creationId xmlns:a16="http://schemas.microsoft.com/office/drawing/2014/main" id="{AB84BC6A-F5A2-08C1-20EA-3CBC068EC0CF}"/>
              </a:ext>
            </a:extLst>
          </p:cNvPr>
          <p:cNvSpPr>
            <a:spLocks noGrp="1"/>
          </p:cNvSpPr>
          <p:nvPr>
            <p:ph idx="1"/>
          </p:nvPr>
        </p:nvSpPr>
        <p:spPr>
          <a:xfrm>
            <a:off x="2995613" y="1755381"/>
            <a:ext cx="3391793" cy="1075503"/>
          </a:xfrm>
          <a:solidFill>
            <a:srgbClr val="FFFFFF">
              <a:alpha val="12941"/>
            </a:srgbClr>
          </a:solidFill>
          <a:ln>
            <a:solidFill>
              <a:srgbClr val="00D2DD"/>
            </a:solidFill>
          </a:ln>
        </p:spPr>
        <p:txBody>
          <a:bodyPr/>
          <a:lstStyle/>
          <a:p>
            <a:pPr marL="0" indent="0">
              <a:buNone/>
            </a:pPr>
            <a:r>
              <a:rPr lang="es-CL" sz="800" dirty="0">
                <a:latin typeface="Arial" panose="020B0604020202020204" pitchFamily="34" charset="0"/>
                <a:cs typeface="Arial" panose="020B0604020202020204" pitchFamily="34" charset="0"/>
              </a:rPr>
              <a:t>      Objetivo:</a:t>
            </a:r>
          </a:p>
          <a:p>
            <a:pPr marL="171450" indent="-171450" algn="just">
              <a:spcBef>
                <a:spcPts val="0"/>
              </a:spcBef>
              <a:buFont typeface="Arial" panose="020B0604020202020204" pitchFamily="34" charset="0"/>
              <a:buChar char="•"/>
            </a:pPr>
            <a:r>
              <a:rPr lang="es-CL" sz="700" dirty="0">
                <a:latin typeface="Arial" panose="020B0604020202020204" pitchFamily="34" charset="0"/>
                <a:cs typeface="Arial" panose="020B0604020202020204" pitchFamily="34" charset="0"/>
              </a:rPr>
              <a:t>Mejorar la satisfacción de los usuarios.</a:t>
            </a:r>
          </a:p>
          <a:p>
            <a:pPr marL="171450" indent="-171450" algn="just">
              <a:spcBef>
                <a:spcPts val="0"/>
              </a:spcBef>
              <a:buFont typeface="Arial" panose="020B0604020202020204" pitchFamily="34" charset="0"/>
              <a:buChar char="•"/>
            </a:pPr>
            <a:r>
              <a:rPr lang="es-CL" sz="700" dirty="0">
                <a:latin typeface="Arial" panose="020B0604020202020204" pitchFamily="34" charset="0"/>
                <a:cs typeface="Arial" panose="020B0604020202020204" pitchFamily="34" charset="0"/>
              </a:rPr>
              <a:t>Reducir los tiempos de espera en la entrega de tratamientos.</a:t>
            </a:r>
          </a:p>
          <a:p>
            <a:pPr marL="171450" indent="-171450" algn="just">
              <a:spcBef>
                <a:spcPts val="0"/>
              </a:spcBef>
              <a:buFont typeface="Arial" panose="020B0604020202020204" pitchFamily="34" charset="0"/>
              <a:buChar char="•"/>
            </a:pPr>
            <a:r>
              <a:rPr lang="es-CL" sz="700" dirty="0">
                <a:latin typeface="Arial" panose="020B0604020202020204" pitchFamily="34" charset="0"/>
                <a:cs typeface="Arial" panose="020B0604020202020204" pitchFamily="34" charset="0"/>
              </a:rPr>
              <a:t>Aliviar la presión asistencial sobre los funcionarios.</a:t>
            </a:r>
          </a:p>
          <a:p>
            <a:pPr marL="171450" indent="-171450" algn="just">
              <a:spcBef>
                <a:spcPts val="0"/>
              </a:spcBef>
              <a:buFont typeface="Arial" panose="020B0604020202020204" pitchFamily="34" charset="0"/>
              <a:buChar char="•"/>
            </a:pPr>
            <a:r>
              <a:rPr lang="es-CL" sz="700" dirty="0">
                <a:latin typeface="Arial" panose="020B0604020202020204" pitchFamily="34" charset="0"/>
                <a:cs typeface="Arial" panose="020B0604020202020204" pitchFamily="34" charset="0"/>
              </a:rPr>
              <a:t>Minimizar los errores en el proceso de despacho de medicamentos.</a:t>
            </a:r>
          </a:p>
          <a:p>
            <a:pPr>
              <a:spcBef>
                <a:spcPts val="0"/>
              </a:spcBef>
            </a:pPr>
            <a:endParaRPr lang="es-CL" dirty="0">
              <a:latin typeface="Arial" panose="020B0604020202020204" pitchFamily="34" charset="0"/>
              <a:cs typeface="Arial" panose="020B0604020202020204" pitchFamily="34" charset="0"/>
            </a:endParaRPr>
          </a:p>
        </p:txBody>
      </p:sp>
      <p:sp>
        <p:nvSpPr>
          <p:cNvPr id="10" name="Marcador de texto 9">
            <a:extLst>
              <a:ext uri="{FF2B5EF4-FFF2-40B4-BE49-F238E27FC236}">
                <a16:creationId xmlns:a16="http://schemas.microsoft.com/office/drawing/2014/main" id="{DBB4D806-CD40-4DFB-AAE9-DEC7D0621F2C}"/>
              </a:ext>
            </a:extLst>
          </p:cNvPr>
          <p:cNvSpPr>
            <a:spLocks noGrp="1"/>
          </p:cNvSpPr>
          <p:nvPr>
            <p:ph type="body" sz="half" idx="2"/>
          </p:nvPr>
        </p:nvSpPr>
        <p:spPr>
          <a:xfrm>
            <a:off x="3734214" y="4864851"/>
            <a:ext cx="2454208" cy="4506988"/>
          </a:xfrm>
        </p:spPr>
        <p:txBody>
          <a:bodyPr/>
          <a:lstStyle/>
          <a:p>
            <a:r>
              <a:rPr lang="es-CL" dirty="0"/>
              <a:t>c. Edad de los usuarios del </a:t>
            </a:r>
            <a:r>
              <a:rPr lang="es-CL" dirty="0" err="1"/>
              <a:t>lockers</a:t>
            </a:r>
            <a:endParaRPr lang="es-CL" dirty="0"/>
          </a:p>
          <a:p>
            <a:r>
              <a:rPr lang="es-CL" sz="500" dirty="0"/>
              <a:t>El gran porcentaje de usuarios se encuentra en ele rango de 40 a 59 años (131/210),llamando la atención de 6 usuarios con edad entre los 70-79 años</a:t>
            </a:r>
          </a:p>
          <a:p>
            <a:endParaRPr lang="es-CL" sz="500" dirty="0"/>
          </a:p>
          <a:p>
            <a:endParaRPr lang="es-CL" sz="500" dirty="0"/>
          </a:p>
          <a:p>
            <a:endParaRPr lang="es-CL" sz="500" dirty="0"/>
          </a:p>
          <a:p>
            <a:endParaRPr lang="es-CL" sz="500" dirty="0"/>
          </a:p>
          <a:p>
            <a:endParaRPr lang="es-CL" sz="500" dirty="0"/>
          </a:p>
          <a:p>
            <a:endParaRPr lang="es-CL" sz="500" dirty="0"/>
          </a:p>
          <a:p>
            <a:endParaRPr lang="es-CL" sz="500" dirty="0"/>
          </a:p>
          <a:p>
            <a:endParaRPr lang="es-CL" sz="500" dirty="0"/>
          </a:p>
          <a:p>
            <a:r>
              <a:rPr lang="es-CL" dirty="0"/>
              <a:t>d. Difusión del servicio </a:t>
            </a:r>
          </a:p>
          <a:p>
            <a:endParaRPr lang="es-CL" sz="900" dirty="0"/>
          </a:p>
          <a:p>
            <a:endParaRPr lang="es-CL" sz="900" dirty="0"/>
          </a:p>
          <a:p>
            <a:endParaRPr lang="es-CL" sz="900" dirty="0"/>
          </a:p>
          <a:p>
            <a:endParaRPr lang="es-CL" sz="900" dirty="0"/>
          </a:p>
          <a:p>
            <a:r>
              <a:rPr lang="es-CL" sz="500" dirty="0"/>
              <a:t>En cuanto a la difusión del servicio ofertado usuario se entero principalmente en la Farmacia (84%)</a:t>
            </a:r>
          </a:p>
          <a:p>
            <a:r>
              <a:rPr lang="es-CL" dirty="0"/>
              <a:t>e. Satisfacción Usuaria</a:t>
            </a:r>
          </a:p>
          <a:p>
            <a:r>
              <a:rPr lang="es-CL" sz="500" dirty="0"/>
              <a:t>El 100% de los usuarios esta satisfecho con la oferta del servicio</a:t>
            </a:r>
          </a:p>
          <a:p>
            <a:endParaRPr lang="es-CL" sz="900" dirty="0"/>
          </a:p>
          <a:p>
            <a:endParaRPr lang="es-CL" sz="900" dirty="0"/>
          </a:p>
          <a:p>
            <a:endParaRPr lang="es-CL" sz="900" dirty="0"/>
          </a:p>
          <a:p>
            <a:endParaRPr lang="es-CL" sz="900" dirty="0"/>
          </a:p>
          <a:p>
            <a:endParaRPr lang="es-CL" sz="500" dirty="0"/>
          </a:p>
          <a:p>
            <a:endParaRPr lang="es-CL" sz="500" dirty="0"/>
          </a:p>
          <a:p>
            <a:endParaRPr lang="es-CL" dirty="0"/>
          </a:p>
          <a:p>
            <a:endParaRPr lang="es-CL" dirty="0"/>
          </a:p>
        </p:txBody>
      </p:sp>
      <p:sp>
        <p:nvSpPr>
          <p:cNvPr id="15" name="Marcador de gráfico 10">
            <a:extLst>
              <a:ext uri="{FF2B5EF4-FFF2-40B4-BE49-F238E27FC236}">
                <a16:creationId xmlns:a16="http://schemas.microsoft.com/office/drawing/2014/main" id="{13A35308-A9C3-2987-90EC-B2913B77C538}"/>
              </a:ext>
            </a:extLst>
          </p:cNvPr>
          <p:cNvSpPr>
            <a:spLocks noGrp="1"/>
          </p:cNvSpPr>
          <p:nvPr>
            <p:ph type="chart" sz="quarter" idx="4294967295"/>
          </p:nvPr>
        </p:nvSpPr>
        <p:spPr>
          <a:xfrm>
            <a:off x="432625" y="5667375"/>
            <a:ext cx="2915254" cy="1905000"/>
          </a:xfrm>
          <a:ln>
            <a:solidFill>
              <a:srgbClr val="00D2DD"/>
            </a:solidFill>
          </a:ln>
        </p:spPr>
        <p:txBody>
          <a:bodyPr>
            <a:normAutofit/>
          </a:bodyPr>
          <a:lstStyle/>
          <a:p>
            <a:endParaRPr lang="es-CL" sz="900" dirty="0"/>
          </a:p>
          <a:p>
            <a:pPr marL="0" indent="0">
              <a:buNone/>
            </a:pPr>
            <a:r>
              <a:rPr lang="es-CL" sz="1200" dirty="0"/>
              <a:t>a</a:t>
            </a:r>
            <a:r>
              <a:rPr lang="es-CL" sz="900" dirty="0"/>
              <a:t>. </a:t>
            </a:r>
            <a:r>
              <a:rPr lang="es-CL" sz="1200" dirty="0"/>
              <a:t>Rango </a:t>
            </a:r>
            <a:r>
              <a:rPr lang="es-CL" sz="1200" dirty="0" err="1"/>
              <a:t>etáreo</a:t>
            </a:r>
            <a:r>
              <a:rPr lang="es-CL" sz="1200" dirty="0"/>
              <a:t>                                    </a:t>
            </a:r>
          </a:p>
          <a:p>
            <a:pPr marL="0" indent="0" defTabSz="360000">
              <a:lnSpc>
                <a:spcPct val="100000"/>
              </a:lnSpc>
              <a:spcBef>
                <a:spcPts val="600"/>
              </a:spcBef>
              <a:buNone/>
            </a:pPr>
            <a:r>
              <a:rPr lang="es-CL" sz="500" dirty="0"/>
              <a:t>Se puede ver que el mayor grupo de usuarios esta </a:t>
            </a:r>
          </a:p>
          <a:p>
            <a:pPr marL="0" indent="0" defTabSz="360000">
              <a:lnSpc>
                <a:spcPct val="100000"/>
              </a:lnSpc>
              <a:spcBef>
                <a:spcPts val="600"/>
              </a:spcBef>
              <a:buNone/>
            </a:pPr>
            <a:r>
              <a:rPr lang="es-CL" sz="500" dirty="0"/>
              <a:t>entre  40 a 59  años (62%)</a:t>
            </a:r>
          </a:p>
          <a:p>
            <a:pPr marL="0" indent="0">
              <a:buNone/>
            </a:pPr>
            <a:r>
              <a:rPr lang="es-CL" sz="1200" dirty="0"/>
              <a:t>b. Complejidad de   uso  de </a:t>
            </a:r>
            <a:r>
              <a:rPr lang="es-CL" sz="1200" dirty="0" err="1"/>
              <a:t>lockers</a:t>
            </a:r>
            <a:endParaRPr lang="es-CL" sz="1200" dirty="0"/>
          </a:p>
          <a:p>
            <a:pPr marL="0" indent="0">
              <a:buNone/>
            </a:pPr>
            <a:r>
              <a:rPr lang="es-CL" sz="500" dirty="0"/>
              <a:t>Sólo 4 usuarios de los 210 ,indicó que era </a:t>
            </a:r>
          </a:p>
          <a:p>
            <a:pPr marL="0" indent="0">
              <a:buNone/>
            </a:pPr>
            <a:r>
              <a:rPr lang="es-CL" sz="500" dirty="0"/>
              <a:t>complejo retirar de los </a:t>
            </a:r>
            <a:r>
              <a:rPr lang="es-CL" sz="500" dirty="0" err="1"/>
              <a:t>lockers</a:t>
            </a:r>
            <a:r>
              <a:rPr lang="es-CL" sz="500" dirty="0"/>
              <a:t>, lo que equivale al  2%</a:t>
            </a:r>
          </a:p>
          <a:p>
            <a:pPr marL="0" indent="0">
              <a:buNone/>
            </a:pPr>
            <a:endParaRPr lang="es-CL" sz="900" dirty="0"/>
          </a:p>
        </p:txBody>
      </p:sp>
      <p:sp>
        <p:nvSpPr>
          <p:cNvPr id="4" name="Title 1">
            <a:extLst>
              <a:ext uri="{FF2B5EF4-FFF2-40B4-BE49-F238E27FC236}">
                <a16:creationId xmlns:a16="http://schemas.microsoft.com/office/drawing/2014/main" id="{9E87CDDA-A021-9EC1-3391-CC8B403C74EA}"/>
              </a:ext>
            </a:extLst>
          </p:cNvPr>
          <p:cNvSpPr txBox="1">
            <a:spLocks/>
          </p:cNvSpPr>
          <p:nvPr/>
        </p:nvSpPr>
        <p:spPr>
          <a:xfrm>
            <a:off x="457486" y="3673505"/>
            <a:ext cx="5943026" cy="1152881"/>
          </a:xfrm>
          <a:prstGeom prst="rect">
            <a:avLst/>
          </a:prstGeom>
          <a:solidFill>
            <a:srgbClr val="FFFFFF">
              <a:alpha val="12941"/>
            </a:srgbClr>
          </a:solidFill>
          <a:ln>
            <a:solidFill>
              <a:srgbClr val="000067"/>
            </a:solidFill>
          </a:ln>
        </p:spPr>
        <p:txBody>
          <a:bodyPr vert="horz" lIns="60961" tIns="30481" rIns="60961" bIns="30481" rtlCol="0" anchor="t">
            <a:normAutofit fontScale="62500" lnSpcReduction="20000"/>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endParaRPr lang="es-ES" sz="1200" dirty="0">
              <a:latin typeface="Arial" panose="020B0604020202020204" pitchFamily="34" charset="0"/>
              <a:cs typeface="Arial" panose="020B0604020202020204" pitchFamily="34" charset="0"/>
            </a:endParaRPr>
          </a:p>
          <a:p>
            <a:pPr marL="47997">
              <a:spcBef>
                <a:spcPts val="0"/>
              </a:spcBef>
            </a:pPr>
            <a:endParaRPr lang="es-ES" sz="1200" dirty="0">
              <a:latin typeface="Arial" panose="020B0604020202020204" pitchFamily="34" charset="0"/>
              <a:cs typeface="Arial" panose="020B0604020202020204" pitchFamily="34" charset="0"/>
            </a:endParaRPr>
          </a:p>
          <a:p>
            <a:pPr marL="47997">
              <a:spcBef>
                <a:spcPts val="0"/>
              </a:spcBef>
            </a:pPr>
            <a:endParaRPr lang="es-ES" sz="1200" dirty="0">
              <a:latin typeface="Arial" panose="020B0604020202020204" pitchFamily="34" charset="0"/>
              <a:cs typeface="Arial" panose="020B0604020202020204" pitchFamily="34" charset="0"/>
            </a:endParaRPr>
          </a:p>
          <a:p>
            <a:pPr marL="47997">
              <a:spcBef>
                <a:spcPts val="0"/>
              </a:spcBef>
            </a:pPr>
            <a:r>
              <a:rPr lang="es-ES" sz="1200" dirty="0">
                <a:latin typeface="Arial" panose="020B0604020202020204" pitchFamily="34" charset="0"/>
                <a:cs typeface="Arial" panose="020B0604020202020204" pitchFamily="34" charset="0"/>
              </a:rPr>
              <a:t>Método</a:t>
            </a:r>
          </a:p>
          <a:p>
            <a:pPr marL="47997" algn="just">
              <a:spcBef>
                <a:spcPts val="0"/>
              </a:spcBef>
            </a:pPr>
            <a:r>
              <a:rPr lang="es-ES" sz="1000" dirty="0">
                <a:latin typeface="Arial" panose="020B0604020202020204" pitchFamily="34" charset="0"/>
                <a:cs typeface="Arial" panose="020B0604020202020204" pitchFamily="34" charset="0"/>
              </a:rPr>
              <a:t>Se implemento un sistema de 236 lockers, en el que los usuarios deben realizar su solicitud a través de un formulario que se encuentra en la pestaña Farmacia en Línea, link dispuesto desde enero del año 2024 en la página de nuestro establecimiento </a:t>
            </a:r>
          </a:p>
          <a:p>
            <a:pPr marL="47997" algn="just">
              <a:spcBef>
                <a:spcPts val="0"/>
              </a:spcBef>
            </a:pPr>
            <a:r>
              <a:rPr lang="es-ES" sz="1000" dirty="0">
                <a:latin typeface="Arial" panose="020B0604020202020204" pitchFamily="34" charset="0"/>
                <a:cs typeface="Arial" panose="020B0604020202020204" pitchFamily="34" charset="0"/>
              </a:rPr>
              <a:t>. </a:t>
            </a:r>
          </a:p>
          <a:p>
            <a:pPr marL="47997" algn="just">
              <a:spcBef>
                <a:spcPts val="0"/>
              </a:spcBef>
            </a:pPr>
            <a:r>
              <a:rPr lang="es-ES" sz="1000" dirty="0">
                <a:latin typeface="Arial" panose="020B0604020202020204" pitchFamily="34" charset="0"/>
                <a:cs typeface="Arial" panose="020B0604020202020204" pitchFamily="34" charset="0"/>
              </a:rPr>
              <a:t>En el formulario se deben completar campos obligatorios siendo importante el RUT del  paciente, celular  y correo electrónico. El equipo de farmacia es el encargado de recopilar la información para hacer efectiva la preparación de la receta. Una vez preparada se continúa con el proceso de validación. En la validación el Químico farmacéutico se asegura de que la terapia indicada correspondan a la del paquete, una vez realizado, se le asigna un cupo en la plataforma propia de los lockers.  generando un código de barra para poder dejar el paquete dentro de estos. Al dejar los medicamentos en el </a:t>
            </a:r>
            <a:r>
              <a:rPr lang="es-ES" sz="1000" dirty="0" err="1">
                <a:latin typeface="Arial" panose="020B0604020202020204" pitchFamily="34" charset="0"/>
                <a:cs typeface="Arial" panose="020B0604020202020204" pitchFamily="34" charset="0"/>
              </a:rPr>
              <a:t>locker</a:t>
            </a:r>
            <a:r>
              <a:rPr lang="es-ES" sz="1000" dirty="0">
                <a:latin typeface="Arial" panose="020B0604020202020204" pitchFamily="34" charset="0"/>
                <a:cs typeface="Arial" panose="020B0604020202020204" pitchFamily="34" charset="0"/>
              </a:rPr>
              <a:t>, el sistema automáticamente envía una alerta con un código de retiro de letras por WhatsApp y un código QR al correo electrónico del usuario para que pueda retirar los medicamentos de forma presencial.</a:t>
            </a:r>
          </a:p>
          <a:p>
            <a:pPr marL="47997" algn="just">
              <a:spcBef>
                <a:spcPts val="0"/>
              </a:spcBef>
            </a:pPr>
            <a:r>
              <a:rPr lang="es-ES" sz="1000" dirty="0">
                <a:latin typeface="Arial" panose="020B0604020202020204" pitchFamily="34" charset="0"/>
                <a:cs typeface="Arial" panose="020B0604020202020204" pitchFamily="34" charset="0"/>
              </a:rPr>
              <a:t>Para medir los objetivos planteados:  grado de satisfacción se elaboró una encuesta aplicada a los usuarios al momento del retiro y /o por teléfono, se aplico pautas para verificar errores de despacho y del sistema de atención (</a:t>
            </a:r>
            <a:r>
              <a:rPr lang="es-ES" sz="1000" dirty="0" err="1">
                <a:latin typeface="Arial" panose="020B0604020202020204" pitchFamily="34" charset="0"/>
                <a:cs typeface="Arial" panose="020B0604020202020204" pitchFamily="34" charset="0"/>
              </a:rPr>
              <a:t>totem</a:t>
            </a:r>
            <a:r>
              <a:rPr lang="es-ES" sz="1000" dirty="0">
                <a:latin typeface="Arial" panose="020B0604020202020204" pitchFamily="34" charset="0"/>
                <a:cs typeface="Arial" panose="020B0604020202020204" pitchFamily="34" charset="0"/>
              </a:rPr>
              <a:t>) el tiempo de espera.</a:t>
            </a:r>
          </a:p>
          <a:p>
            <a:pPr marL="47997" algn="just">
              <a:spcBef>
                <a:spcPts val="0"/>
              </a:spcBef>
            </a:pPr>
            <a:r>
              <a:rPr lang="es-ES" sz="1000" dirty="0">
                <a:latin typeface="Arial" panose="020B0604020202020204" pitchFamily="34" charset="0"/>
                <a:cs typeface="Arial" panose="020B0604020202020204" pitchFamily="34" charset="0"/>
              </a:rPr>
              <a:t>La muestra de la encuesta fue de 210 usuarios. </a:t>
            </a:r>
            <a:endParaRPr lang="en-US" sz="1000" dirty="0">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25EA934E-CED1-DFC0-F089-FC2386B340B7}"/>
              </a:ext>
            </a:extLst>
          </p:cNvPr>
          <p:cNvSpPr txBox="1">
            <a:spLocks/>
          </p:cNvSpPr>
          <p:nvPr/>
        </p:nvSpPr>
        <p:spPr>
          <a:xfrm>
            <a:off x="440247" y="4864851"/>
            <a:ext cx="2454207" cy="748682"/>
          </a:xfrm>
          <a:prstGeom prst="rect">
            <a:avLst/>
          </a:prstGeom>
          <a:solidFill>
            <a:srgbClr val="FFFFFF">
              <a:alpha val="12941"/>
            </a:srgbClr>
          </a:solidFill>
          <a:ln>
            <a:solidFill>
              <a:srgbClr val="000067"/>
            </a:solidFill>
          </a:ln>
        </p:spPr>
        <p:txBody>
          <a:bodyPr vert="horz" lIns="60961" tIns="30481" rIns="60961" bIns="30481" rtlCol="0" anchor="t">
            <a:normAutofit fontScale="77500" lnSpcReduction="20000"/>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200" dirty="0">
                <a:latin typeface="Arial" panose="020B0604020202020204" pitchFamily="34" charset="0"/>
                <a:cs typeface="Arial" panose="020B0604020202020204" pitchFamily="34" charset="0"/>
              </a:rPr>
              <a:t>Resultado:</a:t>
            </a:r>
          </a:p>
          <a:p>
            <a:pPr marL="47997" algn="just">
              <a:spcBef>
                <a:spcPts val="0"/>
              </a:spcBef>
            </a:pPr>
            <a:r>
              <a:rPr lang="es-ES" sz="900" dirty="0">
                <a:latin typeface="Arial" panose="020B0604020202020204" pitchFamily="34" charset="0"/>
                <a:cs typeface="Arial" panose="020B0604020202020204" pitchFamily="34" charset="0"/>
              </a:rPr>
              <a:t> </a:t>
            </a:r>
            <a:r>
              <a:rPr lang="es-ES" sz="800" dirty="0">
                <a:latin typeface="Arial" panose="020B0604020202020204" pitchFamily="34" charset="0"/>
                <a:cs typeface="Arial" panose="020B0604020202020204" pitchFamily="34" charset="0"/>
              </a:rPr>
              <a:t>De acuerdo a los objetivos planteados inicialmente se obtienen muy buenos resultados, ya que la satisfacción de los usuarios por la modalidad de retiro en </a:t>
            </a:r>
            <a:r>
              <a:rPr lang="es-ES" sz="800" dirty="0" err="1">
                <a:latin typeface="Arial" panose="020B0604020202020204" pitchFamily="34" charset="0"/>
                <a:cs typeface="Arial" panose="020B0604020202020204" pitchFamily="34" charset="0"/>
              </a:rPr>
              <a:t>lockers</a:t>
            </a:r>
            <a:r>
              <a:rPr lang="es-ES" sz="800" dirty="0">
                <a:latin typeface="Arial" panose="020B0604020202020204" pitchFamily="34" charset="0"/>
                <a:cs typeface="Arial" panose="020B0604020202020204" pitchFamily="34" charset="0"/>
              </a:rPr>
              <a:t> previa inscripción en link en página Hospital de Coronel es un 100% positiva, además se logró disminuir el tiempo de atención en ventanilla y la presión del usuario por el tiempo de espera. En relación al objetivo planteado disminuir errores de prescripción, estos disminuyeron a 0, ya que previo a la carga se realiza la revisión de todos los fármacos, tema en el que estamos al debe por la falta de horas del  RRHH Q.F.</a:t>
            </a:r>
          </a:p>
          <a:p>
            <a:pPr marL="47997">
              <a:spcBef>
                <a:spcPts val="0"/>
              </a:spcBef>
            </a:pPr>
            <a:endParaRPr lang="es-ES" sz="1200" dirty="0">
              <a:latin typeface="Arial" panose="020B0604020202020204" pitchFamily="34" charset="0"/>
              <a:cs typeface="Arial" panose="020B0604020202020204" pitchFamily="34" charset="0"/>
            </a:endParaRPr>
          </a:p>
          <a:p>
            <a:pPr marL="47997">
              <a:spcBef>
                <a:spcPts val="0"/>
              </a:spcBef>
            </a:pPr>
            <a:endParaRPr lang="en-US" sz="1068" dirty="0">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EDF64135-3A48-28B2-E6B0-E664572E0EB2}"/>
              </a:ext>
            </a:extLst>
          </p:cNvPr>
          <p:cNvSpPr txBox="1">
            <a:spLocks/>
          </p:cNvSpPr>
          <p:nvPr/>
        </p:nvSpPr>
        <p:spPr>
          <a:xfrm>
            <a:off x="432627" y="9470575"/>
            <a:ext cx="6053300" cy="1077683"/>
          </a:xfrm>
          <a:prstGeom prst="rect">
            <a:avLst/>
          </a:prstGeom>
          <a:ln>
            <a:solidFill>
              <a:srgbClr val="00D2DD"/>
            </a:solidFill>
          </a:ln>
        </p:spPr>
        <p:txBody>
          <a:bodyPr vert="horz" lIns="60961" tIns="30481" rIns="60961" bIns="30481" rtlCol="0" anchor="t">
            <a:normAutofit fontScale="85000" lnSpcReduction="10000"/>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200" dirty="0">
                <a:latin typeface="Arial" panose="020B0604020202020204" pitchFamily="34" charset="0"/>
                <a:cs typeface="Arial" panose="020B0604020202020204" pitchFamily="34" charset="0"/>
              </a:rPr>
              <a:t>Conclusiones:</a:t>
            </a:r>
          </a:p>
          <a:p>
            <a:pPr marL="47997" algn="just">
              <a:spcBef>
                <a:spcPts val="0"/>
              </a:spcBef>
            </a:pPr>
            <a:r>
              <a:rPr lang="es-ES" sz="1200" dirty="0">
                <a:latin typeface="Arial" panose="020B0604020202020204" pitchFamily="34" charset="0"/>
                <a:cs typeface="Arial" panose="020B0604020202020204" pitchFamily="34" charset="0"/>
              </a:rPr>
              <a:t>Se reduce el tiempo de espera, lo cual es muy apreciado por pacientes trabajadores y cuidadores.</a:t>
            </a:r>
          </a:p>
          <a:p>
            <a:pPr marL="47997" algn="just">
              <a:spcBef>
                <a:spcPts val="0"/>
              </a:spcBef>
            </a:pPr>
            <a:r>
              <a:rPr lang="es-ES" sz="1200" dirty="0">
                <a:latin typeface="Arial" panose="020B0604020202020204" pitchFamily="34" charset="0"/>
                <a:cs typeface="Arial" panose="020B0604020202020204" pitchFamily="34" charset="0"/>
              </a:rPr>
              <a:t>Disminuye la presión asistencial, ya que no es necesario tener al paciente en la ventanilla.</a:t>
            </a:r>
          </a:p>
          <a:p>
            <a:pPr marL="47997" algn="just">
              <a:spcBef>
                <a:spcPts val="0"/>
              </a:spcBef>
            </a:pPr>
            <a:r>
              <a:rPr lang="es-ES" sz="1200" dirty="0">
                <a:latin typeface="Arial" panose="020B0604020202020204" pitchFamily="34" charset="0"/>
                <a:cs typeface="Arial" panose="020B0604020202020204" pitchFamily="34" charset="0"/>
              </a:rPr>
              <a:t>La validación de los despachos por parte del Químico Farmacéutico (Q.F.) es crucial para evitar errores en la entrega de medicamentos.</a:t>
            </a:r>
          </a:p>
          <a:p>
            <a:pPr marL="47997" algn="just">
              <a:spcBef>
                <a:spcPts val="0"/>
              </a:spcBef>
            </a:pPr>
            <a:r>
              <a:rPr lang="es-ES" sz="1200" dirty="0">
                <a:latin typeface="Arial" panose="020B0604020202020204" pitchFamily="34" charset="0"/>
                <a:cs typeface="Arial" panose="020B0604020202020204" pitchFamily="34" charset="0"/>
              </a:rPr>
              <a:t>Mejora la imagen de la Farmacia y del hospital, al implementar procesos más modernos y eficientes.</a:t>
            </a:r>
          </a:p>
          <a:p>
            <a:pPr marL="47997" algn="just">
              <a:spcBef>
                <a:spcPts val="0"/>
              </a:spcBef>
            </a:pPr>
            <a:endParaRPr lang="es-ES" sz="1200" dirty="0">
              <a:latin typeface="Arial" panose="020B0604020202020204" pitchFamily="34" charset="0"/>
              <a:cs typeface="Arial" panose="020B0604020202020204" pitchFamily="34" charset="0"/>
            </a:endParaRPr>
          </a:p>
          <a:p>
            <a:pPr marL="47997" algn="just">
              <a:spcBef>
                <a:spcPts val="0"/>
              </a:spcBef>
            </a:pPr>
            <a:r>
              <a:rPr lang="es-ES" sz="1200" dirty="0">
                <a:latin typeface="Arial" panose="020B0604020202020204" pitchFamily="34" charset="0"/>
                <a:cs typeface="Arial" panose="020B0604020202020204" pitchFamily="34" charset="0"/>
              </a:rPr>
              <a:t> </a:t>
            </a:r>
          </a:p>
          <a:p>
            <a:pPr marL="47997">
              <a:spcBef>
                <a:spcPts val="0"/>
              </a:spcBef>
            </a:pPr>
            <a:endParaRPr lang="en-US" sz="1068" dirty="0">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F304BE55-1647-26F0-3215-B5AB43AFB541}"/>
              </a:ext>
            </a:extLst>
          </p:cNvPr>
          <p:cNvSpPr txBox="1">
            <a:spLocks/>
          </p:cNvSpPr>
          <p:nvPr/>
        </p:nvSpPr>
        <p:spPr>
          <a:xfrm>
            <a:off x="1956278" y="163437"/>
            <a:ext cx="3046029" cy="641787"/>
          </a:xfrm>
          <a:prstGeom prst="rect">
            <a:avLst/>
          </a:prstGeom>
          <a:ln>
            <a:noFill/>
          </a:ln>
        </p:spPr>
        <p:txBody>
          <a:bodyPr vert="horz" lIns="60961" tIns="30481" rIns="60961" bIns="30481" rtlCol="0" anchor="t">
            <a:noAutofit/>
          </a:bodyPr>
          <a:lstStyle>
            <a:lvl1pPr algn="ctr" defTabSz="684063" rtl="0" eaLnBrk="1" latinLnBrk="0" hangingPunct="1">
              <a:lnSpc>
                <a:spcPct val="90000"/>
              </a:lnSpc>
              <a:spcBef>
                <a:spcPct val="0"/>
              </a:spcBef>
              <a:buNone/>
              <a:defRPr sz="4489" kern="1200">
                <a:solidFill>
                  <a:schemeClr val="tx1"/>
                </a:solidFill>
                <a:latin typeface="+mj-lt"/>
                <a:ea typeface="+mj-ea"/>
                <a:cs typeface="+mj-cs"/>
              </a:defRPr>
            </a:lvl1pPr>
          </a:lstStyle>
          <a:p>
            <a:pPr marL="47997">
              <a:spcBef>
                <a:spcPts val="0"/>
              </a:spcBef>
            </a:pPr>
            <a:r>
              <a:rPr lang="es-ES" sz="1400" b="1" dirty="0">
                <a:solidFill>
                  <a:srgbClr val="2F3FB6"/>
                </a:solidFill>
                <a:latin typeface="Arial" panose="020B0604020202020204" pitchFamily="34" charset="0"/>
                <a:cs typeface="Arial" panose="020B0604020202020204" pitchFamily="34" charset="0"/>
              </a:rPr>
              <a:t>DESPACHO DE MEDICAMENTOS USANDO CASILLEROS INTELIGENTES (LOCKERS)</a:t>
            </a:r>
            <a:endParaRPr lang="en-US" sz="1400" b="1" dirty="0">
              <a:solidFill>
                <a:srgbClr val="2F3FB6"/>
              </a:solidFill>
              <a:latin typeface="Arial" panose="020B0604020202020204" pitchFamily="34" charset="0"/>
              <a:cs typeface="Arial" panose="020B0604020202020204" pitchFamily="34" charset="0"/>
            </a:endParaRPr>
          </a:p>
        </p:txBody>
      </p:sp>
      <p:sp>
        <p:nvSpPr>
          <p:cNvPr id="29" name="CuadroTexto 28">
            <a:extLst>
              <a:ext uri="{FF2B5EF4-FFF2-40B4-BE49-F238E27FC236}">
                <a16:creationId xmlns:a16="http://schemas.microsoft.com/office/drawing/2014/main" id="{661468CB-F6D6-B9EF-EAE6-2DEB32BEECA0}"/>
              </a:ext>
            </a:extLst>
          </p:cNvPr>
          <p:cNvSpPr txBox="1"/>
          <p:nvPr/>
        </p:nvSpPr>
        <p:spPr>
          <a:xfrm>
            <a:off x="432625" y="10592188"/>
            <a:ext cx="4057848" cy="379463"/>
          </a:xfrm>
          <a:prstGeom prst="rect">
            <a:avLst/>
          </a:prstGeom>
          <a:noFill/>
        </p:spPr>
        <p:txBody>
          <a:bodyPr wrap="square">
            <a:spAutoFit/>
          </a:bodyPr>
          <a:lstStyle/>
          <a:p>
            <a:r>
              <a:rPr lang="es-CL" sz="933" dirty="0">
                <a:solidFill>
                  <a:srgbClr val="4D5156"/>
                </a:solidFill>
                <a:latin typeface="Arial" panose="020B0604020202020204" pitchFamily="34" charset="0"/>
                <a:cs typeface="Arial" panose="020B0604020202020204" pitchFamily="34" charset="0"/>
              </a:rPr>
              <a:t> Referencias bibliográficas:</a:t>
            </a:r>
          </a:p>
          <a:p>
            <a:r>
              <a:rPr lang="es-CL" sz="933" dirty="0">
                <a:solidFill>
                  <a:srgbClr val="4D5156"/>
                </a:solidFill>
                <a:latin typeface="Arial" panose="020B0604020202020204" pitchFamily="34" charset="0"/>
                <a:cs typeface="Arial" panose="020B0604020202020204" pitchFamily="34" charset="0"/>
              </a:rPr>
              <a:t>Ordinario 2945 /</a:t>
            </a:r>
            <a:r>
              <a:rPr lang="es-CL" sz="933">
                <a:solidFill>
                  <a:srgbClr val="4D5156"/>
                </a:solidFill>
                <a:latin typeface="Arial" panose="020B0604020202020204" pitchFamily="34" charset="0"/>
                <a:cs typeface="Arial" panose="020B0604020202020204" pitchFamily="34" charset="0"/>
              </a:rPr>
              <a:t>12/11/2024 Subsecretaria de Redes  </a:t>
            </a:r>
            <a:r>
              <a:rPr lang="es-CL" sz="933" dirty="0">
                <a:solidFill>
                  <a:srgbClr val="4D5156"/>
                </a:solidFill>
                <a:latin typeface="Arial" panose="020B0604020202020204" pitchFamily="34" charset="0"/>
                <a:cs typeface="Arial" panose="020B0604020202020204" pitchFamily="34" charset="0"/>
              </a:rPr>
              <a:t>A</a:t>
            </a:r>
            <a:r>
              <a:rPr lang="es-CL" sz="933">
                <a:solidFill>
                  <a:srgbClr val="4D5156"/>
                </a:solidFill>
                <a:latin typeface="Arial" panose="020B0604020202020204" pitchFamily="34" charset="0"/>
                <a:cs typeface="Arial" panose="020B0604020202020204" pitchFamily="34" charset="0"/>
              </a:rPr>
              <a:t>sistenciales</a:t>
            </a:r>
            <a:endParaRPr lang="es-CL" sz="933" dirty="0">
              <a:latin typeface="Arial" panose="020B0604020202020204" pitchFamily="34" charset="0"/>
              <a:cs typeface="Arial" panose="020B0604020202020204" pitchFamily="34" charset="0"/>
            </a:endParaRPr>
          </a:p>
        </p:txBody>
      </p:sp>
      <p:pic>
        <p:nvPicPr>
          <p:cNvPr id="6" name="Picture 6" descr="A blue and white sign&#10;&#10;Description automatically generated">
            <a:extLst>
              <a:ext uri="{FF2B5EF4-FFF2-40B4-BE49-F238E27FC236}">
                <a16:creationId xmlns:a16="http://schemas.microsoft.com/office/drawing/2014/main" id="{D23C817A-ED21-8C69-DBF6-D7AED1FF980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5039015" y="177854"/>
            <a:ext cx="1708039" cy="548238"/>
          </a:xfrm>
          <a:prstGeom prst="rect">
            <a:avLst/>
          </a:prstGeom>
        </p:spPr>
      </p:pic>
      <p:pic>
        <p:nvPicPr>
          <p:cNvPr id="8" name="Picture 8" descr="A black background with red and blue text&#10;&#10;Description automatically generated">
            <a:extLst>
              <a:ext uri="{FF2B5EF4-FFF2-40B4-BE49-F238E27FC236}">
                <a16:creationId xmlns:a16="http://schemas.microsoft.com/office/drawing/2014/main" id="{6187F17B-2BBC-0735-8373-3F57C33884F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818987" y="11583316"/>
            <a:ext cx="3365760" cy="482167"/>
          </a:xfrm>
          <a:prstGeom prst="rect">
            <a:avLst/>
          </a:prstGeom>
        </p:spPr>
      </p:pic>
      <p:pic>
        <p:nvPicPr>
          <p:cNvPr id="9" name="Gráfico 35">
            <a:extLst>
              <a:ext uri="{FF2B5EF4-FFF2-40B4-BE49-F238E27FC236}">
                <a16:creationId xmlns:a16="http://schemas.microsoft.com/office/drawing/2014/main" id="{907CC7E4-342F-5F3F-31C7-6F1AAF93C21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4256" y="11738456"/>
            <a:ext cx="495166" cy="202358"/>
          </a:xfrm>
          <a:prstGeom prst="rect">
            <a:avLst/>
          </a:prstGeom>
        </p:spPr>
      </p:pic>
      <p:pic>
        <p:nvPicPr>
          <p:cNvPr id="17" name="Imagen 16">
            <a:extLst>
              <a:ext uri="{FF2B5EF4-FFF2-40B4-BE49-F238E27FC236}">
                <a16:creationId xmlns:a16="http://schemas.microsoft.com/office/drawing/2014/main" id="{B8CB2212-493E-B93D-D06C-C979254DCC59}"/>
              </a:ext>
            </a:extLst>
          </p:cNvPr>
          <p:cNvPicPr>
            <a:picLocks noChangeAspect="1"/>
          </p:cNvPicPr>
          <p:nvPr/>
        </p:nvPicPr>
        <p:blipFill>
          <a:blip r:embed="rId8"/>
          <a:stretch>
            <a:fillRect/>
          </a:stretch>
        </p:blipFill>
        <p:spPr>
          <a:xfrm>
            <a:off x="383244" y="64722"/>
            <a:ext cx="1000125" cy="1000125"/>
          </a:xfrm>
          <a:prstGeom prst="rect">
            <a:avLst/>
          </a:prstGeom>
        </p:spPr>
      </p:pic>
      <p:sp>
        <p:nvSpPr>
          <p:cNvPr id="20" name="CuadroTexto 19">
            <a:extLst>
              <a:ext uri="{FF2B5EF4-FFF2-40B4-BE49-F238E27FC236}">
                <a16:creationId xmlns:a16="http://schemas.microsoft.com/office/drawing/2014/main" id="{518448FA-613F-7A44-5293-75DDFE3BED7D}"/>
              </a:ext>
            </a:extLst>
          </p:cNvPr>
          <p:cNvSpPr txBox="1"/>
          <p:nvPr/>
        </p:nvSpPr>
        <p:spPr>
          <a:xfrm>
            <a:off x="1603260" y="772174"/>
            <a:ext cx="4261908" cy="263543"/>
          </a:xfrm>
          <a:prstGeom prst="rect">
            <a:avLst/>
          </a:prstGeom>
          <a:noFill/>
        </p:spPr>
        <p:txBody>
          <a:bodyPr wrap="square" rtlCol="0">
            <a:spAutoFit/>
          </a:bodyPr>
          <a:lstStyle/>
          <a:p>
            <a:r>
              <a:rPr lang="es-CL" sz="1050" kern="100" dirty="0">
                <a:latin typeface="Arial" panose="020B0604020202020204" pitchFamily="34" charset="0"/>
                <a:ea typeface="Calibri" panose="020F0502020204030204" pitchFamily="34" charset="0"/>
                <a:cs typeface="Arial" panose="020B0604020202020204" pitchFamily="34" charset="0"/>
              </a:rPr>
              <a:t>Autor: </a:t>
            </a:r>
            <a:r>
              <a:rPr lang="es-MX" sz="1050" dirty="0">
                <a:latin typeface="Arial" panose="020B0604020202020204" pitchFamily="34" charset="0"/>
                <a:cs typeface="Arial" panose="020B0604020202020204" pitchFamily="34" charset="0"/>
              </a:rPr>
              <a:t>QF. Carmen  Gloria Ibáñez H.  – QF M. José Troncoso I.</a:t>
            </a:r>
            <a:endParaRPr lang="es-CL" sz="1050" dirty="0">
              <a:latin typeface="Arial" panose="020B0604020202020204" pitchFamily="34" charset="0"/>
              <a:cs typeface="Arial" panose="020B0604020202020204" pitchFamily="34" charset="0"/>
            </a:endParaRPr>
          </a:p>
        </p:txBody>
      </p:sp>
      <p:pic>
        <p:nvPicPr>
          <p:cNvPr id="7" name="Imagen 6">
            <a:extLst>
              <a:ext uri="{FF2B5EF4-FFF2-40B4-BE49-F238E27FC236}">
                <a16:creationId xmlns:a16="http://schemas.microsoft.com/office/drawing/2014/main" id="{30F879A9-3FFB-47AB-8CE2-34675D017C0E}"/>
              </a:ext>
            </a:extLst>
          </p:cNvPr>
          <p:cNvPicPr>
            <a:picLocks noChangeAspect="1"/>
          </p:cNvPicPr>
          <p:nvPr/>
        </p:nvPicPr>
        <p:blipFill>
          <a:blip r:embed="rId9"/>
          <a:stretch>
            <a:fillRect/>
          </a:stretch>
        </p:blipFill>
        <p:spPr>
          <a:xfrm>
            <a:off x="2038507" y="5705840"/>
            <a:ext cx="1309372" cy="799977"/>
          </a:xfrm>
          <a:prstGeom prst="rect">
            <a:avLst/>
          </a:prstGeom>
        </p:spPr>
      </p:pic>
      <p:pic>
        <p:nvPicPr>
          <p:cNvPr id="24" name="Imagen 23">
            <a:extLst>
              <a:ext uri="{FF2B5EF4-FFF2-40B4-BE49-F238E27FC236}">
                <a16:creationId xmlns:a16="http://schemas.microsoft.com/office/drawing/2014/main" id="{D812F29B-5677-4980-9FBF-4BFF3C8F7DB8}"/>
              </a:ext>
            </a:extLst>
          </p:cNvPr>
          <p:cNvPicPr>
            <a:picLocks noChangeAspect="1"/>
          </p:cNvPicPr>
          <p:nvPr/>
        </p:nvPicPr>
        <p:blipFill>
          <a:blip r:embed="rId10"/>
          <a:stretch>
            <a:fillRect/>
          </a:stretch>
        </p:blipFill>
        <p:spPr>
          <a:xfrm>
            <a:off x="2095482" y="6712618"/>
            <a:ext cx="1127307" cy="782646"/>
          </a:xfrm>
          <a:prstGeom prst="rect">
            <a:avLst/>
          </a:prstGeom>
        </p:spPr>
      </p:pic>
      <p:pic>
        <p:nvPicPr>
          <p:cNvPr id="32" name="Imagen 31">
            <a:extLst>
              <a:ext uri="{FF2B5EF4-FFF2-40B4-BE49-F238E27FC236}">
                <a16:creationId xmlns:a16="http://schemas.microsoft.com/office/drawing/2014/main" id="{30FF752F-61D6-43DC-A625-CE6B138CB755}"/>
              </a:ext>
            </a:extLst>
          </p:cNvPr>
          <p:cNvPicPr>
            <a:picLocks noChangeAspect="1"/>
          </p:cNvPicPr>
          <p:nvPr/>
        </p:nvPicPr>
        <p:blipFill>
          <a:blip r:embed="rId9"/>
          <a:stretch>
            <a:fillRect/>
          </a:stretch>
        </p:blipFill>
        <p:spPr>
          <a:xfrm>
            <a:off x="4302729" y="5449414"/>
            <a:ext cx="1562439" cy="1263204"/>
          </a:xfrm>
          <a:prstGeom prst="rect">
            <a:avLst/>
          </a:prstGeom>
        </p:spPr>
      </p:pic>
      <p:pic>
        <p:nvPicPr>
          <p:cNvPr id="35" name="Imagen 34">
            <a:extLst>
              <a:ext uri="{FF2B5EF4-FFF2-40B4-BE49-F238E27FC236}">
                <a16:creationId xmlns:a16="http://schemas.microsoft.com/office/drawing/2014/main" id="{6D451B02-B971-4137-9C9F-FD1171B0D632}"/>
              </a:ext>
            </a:extLst>
          </p:cNvPr>
          <p:cNvPicPr>
            <a:picLocks noChangeAspect="1"/>
          </p:cNvPicPr>
          <p:nvPr/>
        </p:nvPicPr>
        <p:blipFill>
          <a:blip r:embed="rId11"/>
          <a:stretch>
            <a:fillRect/>
          </a:stretch>
        </p:blipFill>
        <p:spPr>
          <a:xfrm>
            <a:off x="4894052" y="8579785"/>
            <a:ext cx="1080239" cy="769434"/>
          </a:xfrm>
          <a:prstGeom prst="rect">
            <a:avLst/>
          </a:prstGeom>
        </p:spPr>
      </p:pic>
      <p:pic>
        <p:nvPicPr>
          <p:cNvPr id="11" name="Imagen 10">
            <a:extLst>
              <a:ext uri="{FF2B5EF4-FFF2-40B4-BE49-F238E27FC236}">
                <a16:creationId xmlns:a16="http://schemas.microsoft.com/office/drawing/2014/main" id="{6ED20D95-66C2-4EDB-8B3E-210E8745AA4D}"/>
              </a:ext>
            </a:extLst>
          </p:cNvPr>
          <p:cNvPicPr>
            <a:picLocks noChangeAspect="1"/>
          </p:cNvPicPr>
          <p:nvPr/>
        </p:nvPicPr>
        <p:blipFill>
          <a:blip r:embed="rId12"/>
          <a:stretch>
            <a:fillRect/>
          </a:stretch>
        </p:blipFill>
        <p:spPr>
          <a:xfrm>
            <a:off x="4449746" y="7019062"/>
            <a:ext cx="1382310" cy="831963"/>
          </a:xfrm>
          <a:prstGeom prst="rect">
            <a:avLst/>
          </a:prstGeom>
        </p:spPr>
      </p:pic>
      <p:sp>
        <p:nvSpPr>
          <p:cNvPr id="18" name="Marcador de gráfico 10">
            <a:extLst>
              <a:ext uri="{FF2B5EF4-FFF2-40B4-BE49-F238E27FC236}">
                <a16:creationId xmlns:a16="http://schemas.microsoft.com/office/drawing/2014/main" id="{22989F4B-FD9C-0B4C-0EFC-872D98CCA19C}"/>
              </a:ext>
            </a:extLst>
          </p:cNvPr>
          <p:cNvSpPr txBox="1">
            <a:spLocks/>
          </p:cNvSpPr>
          <p:nvPr/>
        </p:nvSpPr>
        <p:spPr>
          <a:xfrm>
            <a:off x="503481" y="8037977"/>
            <a:ext cx="2844397" cy="1388668"/>
          </a:xfrm>
          <a:prstGeom prst="rect">
            <a:avLst/>
          </a:prstGeom>
          <a:ln>
            <a:solidFill>
              <a:srgbClr val="00D2DD"/>
            </a:solidFill>
          </a:ln>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s-CL" sz="1200" dirty="0"/>
              <a:t>f</a:t>
            </a:r>
            <a:r>
              <a:rPr lang="es-CL" sz="900" dirty="0"/>
              <a:t>. </a:t>
            </a:r>
            <a:r>
              <a:rPr lang="es-CL" sz="1200" dirty="0"/>
              <a:t>Reducción del tiempo de espera    </a:t>
            </a:r>
          </a:p>
          <a:p>
            <a:pPr marL="0" indent="0">
              <a:buNone/>
            </a:pPr>
            <a:r>
              <a:rPr lang="es-CL" sz="600" dirty="0"/>
              <a:t>Actualmente el tiempo de espera promedio a disminuido de 51% a 13%, el tiempo se redujo aproximadamente en 1 hora.</a:t>
            </a:r>
          </a:p>
          <a:p>
            <a:pPr marL="0" indent="0">
              <a:buNone/>
            </a:pPr>
            <a:endParaRPr lang="es-CL" sz="600" dirty="0"/>
          </a:p>
          <a:p>
            <a:pPr marL="0" indent="0">
              <a:buFont typeface="Arial" panose="020B0604020202020204" pitchFamily="34" charset="0"/>
              <a:buNone/>
            </a:pPr>
            <a:endParaRPr lang="es-CL" sz="900" dirty="0"/>
          </a:p>
          <a:p>
            <a:pPr marL="0" indent="0">
              <a:buFont typeface="Arial" panose="020B0604020202020204" pitchFamily="34" charset="0"/>
              <a:buNone/>
            </a:pPr>
            <a:endParaRPr lang="es-CL" sz="900" dirty="0"/>
          </a:p>
        </p:txBody>
      </p:sp>
      <p:pic>
        <p:nvPicPr>
          <p:cNvPr id="30" name="Imagen 29">
            <a:extLst>
              <a:ext uri="{FF2B5EF4-FFF2-40B4-BE49-F238E27FC236}">
                <a16:creationId xmlns:a16="http://schemas.microsoft.com/office/drawing/2014/main" id="{A52EA022-4B1F-B67E-FDA4-18BA31ABCFC3}"/>
              </a:ext>
            </a:extLst>
          </p:cNvPr>
          <p:cNvPicPr>
            <a:picLocks noChangeAspect="1"/>
          </p:cNvPicPr>
          <p:nvPr/>
        </p:nvPicPr>
        <p:blipFill>
          <a:blip r:embed="rId13"/>
          <a:stretch>
            <a:fillRect/>
          </a:stretch>
        </p:blipFill>
        <p:spPr>
          <a:xfrm>
            <a:off x="562855" y="8576211"/>
            <a:ext cx="1176181" cy="631855"/>
          </a:xfrm>
          <a:prstGeom prst="rect">
            <a:avLst/>
          </a:prstGeom>
        </p:spPr>
      </p:pic>
      <p:pic>
        <p:nvPicPr>
          <p:cNvPr id="34" name="Imagen 33">
            <a:extLst>
              <a:ext uri="{FF2B5EF4-FFF2-40B4-BE49-F238E27FC236}">
                <a16:creationId xmlns:a16="http://schemas.microsoft.com/office/drawing/2014/main" id="{D75306DC-1F25-9C14-9BA7-B2CB9FB9E335}"/>
              </a:ext>
            </a:extLst>
          </p:cNvPr>
          <p:cNvPicPr>
            <a:picLocks noChangeAspect="1"/>
          </p:cNvPicPr>
          <p:nvPr/>
        </p:nvPicPr>
        <p:blipFill>
          <a:blip r:embed="rId14"/>
          <a:stretch>
            <a:fillRect/>
          </a:stretch>
        </p:blipFill>
        <p:spPr>
          <a:xfrm>
            <a:off x="1818987" y="8701116"/>
            <a:ext cx="1325873" cy="425280"/>
          </a:xfrm>
          <a:prstGeom prst="rect">
            <a:avLst/>
          </a:prstGeom>
        </p:spPr>
      </p:pic>
      <p:sp>
        <p:nvSpPr>
          <p:cNvPr id="12" name="CuadroTexto 6">
            <a:extLst>
              <a:ext uri="{FF2B5EF4-FFF2-40B4-BE49-F238E27FC236}">
                <a16:creationId xmlns:a16="http://schemas.microsoft.com/office/drawing/2014/main" id="{0FF05E2B-EAC9-AA9D-A29C-F795A88ED52C}"/>
              </a:ext>
            </a:extLst>
          </p:cNvPr>
          <p:cNvSpPr txBox="1"/>
          <p:nvPr/>
        </p:nvSpPr>
        <p:spPr>
          <a:xfrm>
            <a:off x="5502766" y="11737313"/>
            <a:ext cx="1371311" cy="21544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CL" sz="800" kern="100" dirty="0">
                <a:latin typeface="Arial" panose="020B0604020202020204" pitchFamily="34" charset="0"/>
                <a:ea typeface="Calibri" panose="020F0502020204030204" pitchFamily="34" charset="0"/>
                <a:cs typeface="Arial" panose="020B0604020202020204" pitchFamily="34" charset="0"/>
              </a:rPr>
              <a:t>PP-UNP-CHL-2007</a:t>
            </a:r>
          </a:p>
        </p:txBody>
      </p:sp>
    </p:spTree>
    <p:extLst>
      <p:ext uri="{BB962C8B-B14F-4D97-AF65-F5344CB8AC3E}">
        <p14:creationId xmlns:p14="http://schemas.microsoft.com/office/powerpoint/2010/main" val="30928675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993</TotalTime>
  <Words>1057</Words>
  <Application>Microsoft Office PowerPoint</Application>
  <PresentationFormat>Panorámica</PresentationFormat>
  <Paragraphs>64</Paragraphs>
  <Slides>1</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Aptos</vt:lpstr>
      <vt:lpstr>Aptos Display</vt:lpstr>
      <vt:lpstr>Arial</vt:lpstr>
      <vt:lpstr>Office Theme</vt:lpstr>
      <vt:lpstr>Introducción: Desde hace un tiempo, la Farmacia Hospital San José de Coronel (HSJC) de Atención Abierta ha experimentado una creciente congestión de pacientes, lo que ha incrementado tanto los niveles de desaprobación y reclamos como el estrés entre nuestros funcionarios. Ante esta situación, y gracias a un proyecto presentado por el Jefe de Unidad, obtuvimos la adjudicación de un arrendamiento de casilleros inteligentes, lo que permitió dar un gran paso hacia la modernización de los servicios entregados a nuestros usuarios. A inicios de este año, la unidad de Farmacia implementó un sistema de entrega a través de casilleros inteligentes (lockers), con el objetivo de mejorar la satisfacción de los usuarios, reduciendo los tiempos de espera para la entrega de sus tratamientos. Este sistema también busca facilitar el acceso para aquellos usuarios que trabajan o son cuidadores y que no tienen mucho tiempo para esperar, además de aliviar la presión asistencial en los Técnicos en Enfermería de Nivel Superior (TENS) encargados de las ventanillas. Asimismo, se busca minimizar los errores de despacho, ya que antes de que los medicamentos sean depositados en los lockers, deben ser revisados por un Químico Farmacéutico (Q.F.), tal como establece la Orden 2495 de 2024 de la Subsecretaría de Redes Asistenciales. Cabe destacar que esta modalidad de entrega está disponible para todos los usuarios, excepto aquellos que requieren medicamentos controlados. En el caso de los pacientes crónicos que necesitan fármacos refrigerados, se les deja un voucher en los lockers para que puedan canjearlo por su insulina u otros medicamentos, sin necesidad de sacar un número de atención, lo que agiliza considerablemente el proceso. La campaña de difusión interna y en los medios de comunicación (diarios y radio) ha generado un aumento significativo en la cantidad de usuarios que optan por este método de retiro. Además, el sistema se ha convertido en un referente para otros servicios de salud que están interesados en implementarlo con los mismos objetivos: mejorar la eficiencia y la satisfacción del usuario.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Desde hace un tiempo que la Farmacia Hospital San José de Coronel de at. Abierta , se venia congestionando con muchos pacientes , lo que aumentaba el nivel de desaprobación , reclamos y también el nivel de stress de nuestros funcionarios. La población asignada es de 23.843, siendo un 44% de pacientes crónicos (105.73)</dc:title>
  <dc:creator>Jonathan Cartagena</dc:creator>
  <cp:lastModifiedBy>Madeleine Riquelme</cp:lastModifiedBy>
  <cp:revision>24</cp:revision>
  <dcterms:created xsi:type="dcterms:W3CDTF">2024-10-23T16:54:47Z</dcterms:created>
  <dcterms:modified xsi:type="dcterms:W3CDTF">2024-12-06T01:01:28Z</dcterms:modified>
</cp:coreProperties>
</file>