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6858000" cy="12192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2DD"/>
    <a:srgbClr val="0000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B610CF-6260-48AB-89EE-4CC1D3B05350}" v="1" dt="2024-12-06T01:00:11.9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44" autoAdjust="0"/>
  </p:normalViewPr>
  <p:slideViewPr>
    <p:cSldViewPr snapToGrid="0">
      <p:cViewPr varScale="1">
        <p:scale>
          <a:sx n="71" d="100"/>
          <a:sy n="71" d="100"/>
        </p:scale>
        <p:origin x="33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0AB270-D591-48C2-B0B0-26BD15D5440B}" type="datetimeFigureOut">
              <a:rPr lang="es-CL" smtClean="0"/>
              <a:t>05-12-2024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457450" y="1241425"/>
            <a:ext cx="18827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3D049-AC8E-4ED6-B83E-C4D5C8FE527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0740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C3D049-AC8E-4ED6-B83E-C4D5C8FE527B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8239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A815-4BCD-48ED-B113-33DEB1E15800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DF04-D0A0-4B5E-A1D0-7D8998526F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972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A815-4BCD-48ED-B113-33DEB1E15800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DF04-D0A0-4B5E-A1D0-7D8998526F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289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A815-4BCD-48ED-B113-33DEB1E15800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DF04-D0A0-4B5E-A1D0-7D8998526F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878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A815-4BCD-48ED-B113-33DEB1E15800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DF04-D0A0-4B5E-A1D0-7D8998526F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632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A815-4BCD-48ED-B113-33DEB1E15800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DF04-D0A0-4B5E-A1D0-7D8998526F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24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A815-4BCD-48ED-B113-33DEB1E15800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DF04-D0A0-4B5E-A1D0-7D8998526F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316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A815-4BCD-48ED-B113-33DEB1E15800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DF04-D0A0-4B5E-A1D0-7D8998526F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59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A815-4BCD-48ED-B113-33DEB1E15800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DF04-D0A0-4B5E-A1D0-7D8998526F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23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A815-4BCD-48ED-B113-33DEB1E15800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DF04-D0A0-4B5E-A1D0-7D8998526F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103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A815-4BCD-48ED-B113-33DEB1E15800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DF04-D0A0-4B5E-A1D0-7D8998526F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824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A815-4BCD-48ED-B113-33DEB1E15800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DF04-D0A0-4B5E-A1D0-7D8998526F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5484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4355" y="1995313"/>
            <a:ext cx="5829300" cy="4244624"/>
          </a:xfrm>
        </p:spPr>
        <p:txBody>
          <a:bodyPr anchor="t"/>
          <a:lstStyle>
            <a:lvl1pPr algn="ctr">
              <a:defRPr sz="2992"/>
            </a:lvl1pPr>
          </a:lstStyle>
          <a:p>
            <a:r>
              <a:rPr lang="es-ES" dirty="0"/>
              <a:t>INTRODUCCION: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57251" y="6403625"/>
            <a:ext cx="5143501" cy="2943576"/>
          </a:xfrm>
        </p:spPr>
        <p:txBody>
          <a:bodyPr/>
          <a:lstStyle>
            <a:lvl1pPr marL="0" indent="0" algn="ctr">
              <a:buNone/>
              <a:defRPr sz="1197"/>
            </a:lvl1pPr>
            <a:lvl2pPr marL="228004" indent="0" algn="ctr">
              <a:buNone/>
              <a:defRPr sz="997"/>
            </a:lvl2pPr>
            <a:lvl3pPr marL="456009" indent="0" algn="ctr">
              <a:buNone/>
              <a:defRPr sz="899"/>
            </a:lvl3pPr>
            <a:lvl4pPr marL="684012" indent="0" algn="ctr">
              <a:buNone/>
              <a:defRPr sz="799"/>
            </a:lvl4pPr>
            <a:lvl5pPr marL="912017" indent="0" algn="ctr">
              <a:buNone/>
              <a:defRPr sz="799"/>
            </a:lvl5pPr>
            <a:lvl6pPr marL="1140022" indent="0" algn="ctr">
              <a:buNone/>
              <a:defRPr sz="799"/>
            </a:lvl6pPr>
            <a:lvl7pPr marL="1368026" indent="0" algn="ctr">
              <a:buNone/>
              <a:defRPr sz="799"/>
            </a:lvl7pPr>
            <a:lvl8pPr marL="1596029" indent="0" algn="ctr">
              <a:buNone/>
              <a:defRPr sz="799"/>
            </a:lvl8pPr>
            <a:lvl9pPr marL="1824034" indent="0" algn="ctr">
              <a:buNone/>
              <a:defRPr sz="799"/>
            </a:lvl9pPr>
          </a:lstStyle>
          <a:p>
            <a:r>
              <a:rPr lang="es-ES" dirty="0"/>
              <a:t>OBJETIVO: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045A-3455-46D2-A19A-7F192B0785CB}" type="datetimeFigureOut">
              <a:rPr lang="es-CL" smtClean="0"/>
              <a:t>05-12-2024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AE1F8-8184-4D53-A707-25B9D7121EDF}" type="slidenum">
              <a:rPr lang="es-CL" smtClean="0"/>
              <a:t>‹Nº›</a:t>
            </a:fld>
            <a:endParaRPr lang="es-CL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EF377DD2-CE99-250F-E653-53E93B489B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93745" y="3837461"/>
            <a:ext cx="2393695" cy="4354740"/>
          </a:xfrm>
        </p:spPr>
        <p:txBody>
          <a:bodyPr/>
          <a:lstStyle/>
          <a:p>
            <a:endParaRPr lang="es-CL"/>
          </a:p>
        </p:txBody>
      </p:sp>
      <p:sp>
        <p:nvSpPr>
          <p:cNvPr id="11" name="Marcador de gráfico 10">
            <a:extLst>
              <a:ext uri="{FF2B5EF4-FFF2-40B4-BE49-F238E27FC236}">
                <a16:creationId xmlns:a16="http://schemas.microsoft.com/office/drawing/2014/main" id="{5D5AD79E-BA5F-C4B5-63F9-4A678C370F80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14072" y="7504608"/>
            <a:ext cx="3679669" cy="2640539"/>
          </a:xfrm>
        </p:spPr>
        <p:txBody>
          <a:bodyPr/>
          <a:lstStyle/>
          <a:p>
            <a:endParaRPr lang="es-CL"/>
          </a:p>
        </p:txBody>
      </p:sp>
      <p:sp>
        <p:nvSpPr>
          <p:cNvPr id="13" name="Marcador de tabla 12">
            <a:extLst>
              <a:ext uri="{FF2B5EF4-FFF2-40B4-BE49-F238E27FC236}">
                <a16:creationId xmlns:a16="http://schemas.microsoft.com/office/drawing/2014/main" id="{90517F6B-0520-B2B0-E591-A6D2E20EB864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3124218" y="9048504"/>
            <a:ext cx="3679669" cy="1782643"/>
          </a:xfrm>
        </p:spPr>
        <p:txBody>
          <a:bodyPr/>
          <a:lstStyle/>
          <a:p>
            <a:endParaRPr lang="es-CL"/>
          </a:p>
        </p:txBody>
      </p:sp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E7432D12-EDCB-D7FF-56D0-B2B142D10D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893322" y="243418"/>
            <a:ext cx="1754716" cy="732367"/>
          </a:xfrm>
        </p:spPr>
        <p:txBody>
          <a:bodyPr>
            <a:normAutofit/>
          </a:bodyPr>
          <a:lstStyle>
            <a:lvl1pPr>
              <a:defRPr sz="1333"/>
            </a:lvl1pPr>
          </a:lstStyle>
          <a:p>
            <a:r>
              <a:rPr lang="es-CL" dirty="0"/>
              <a:t>Inserte Logo </a:t>
            </a:r>
          </a:p>
        </p:txBody>
      </p:sp>
    </p:spTree>
    <p:extLst>
      <p:ext uri="{BB962C8B-B14F-4D97-AF65-F5344CB8AC3E}">
        <p14:creationId xmlns:p14="http://schemas.microsoft.com/office/powerpoint/2010/main" val="3545944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6AA815-4BCD-48ED-B113-33DEB1E15800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BDDF04-D0A0-4B5E-A1D0-7D8998526F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0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fif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circle with white dots&#10;&#10;Description automatically generated with medium confidence">
            <a:extLst>
              <a:ext uri="{FF2B5EF4-FFF2-40B4-BE49-F238E27FC236}">
                <a16:creationId xmlns:a16="http://schemas.microsoft.com/office/drawing/2014/main" id="{3C3F0552-E9B3-47F6-A3B6-809496C528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" t="23106" r="819"/>
          <a:stretch/>
        </p:blipFill>
        <p:spPr>
          <a:xfrm>
            <a:off x="-1" y="0"/>
            <a:ext cx="6858001" cy="12192000"/>
          </a:xfrm>
          <a:prstGeom prst="rect">
            <a:avLst/>
          </a:prstGeom>
        </p:spPr>
      </p:pic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99ABB5F0-EB2D-97B3-4F46-2CEBFD089227}"/>
              </a:ext>
            </a:extLst>
          </p:cNvPr>
          <p:cNvCxnSpPr>
            <a:cxnSpLocks/>
          </p:cNvCxnSpPr>
          <p:nvPr/>
        </p:nvCxnSpPr>
        <p:spPr>
          <a:xfrm>
            <a:off x="953191" y="1323475"/>
            <a:ext cx="5522768" cy="3856"/>
          </a:xfrm>
          <a:prstGeom prst="line">
            <a:avLst/>
          </a:prstGeom>
          <a:ln>
            <a:solidFill>
              <a:srgbClr val="2F3F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3C292D9F-3ED6-63AC-BE72-04CC26FD32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242" y="1809474"/>
            <a:ext cx="2984569" cy="1264464"/>
          </a:xfrm>
          <a:solidFill>
            <a:srgbClr val="FFFFFF">
              <a:alpha val="12941"/>
            </a:srgbClr>
          </a:solidFill>
          <a:ln>
            <a:solidFill>
              <a:srgbClr val="00D2DD"/>
            </a:solidFill>
          </a:ln>
        </p:spPr>
        <p:txBody>
          <a:bodyPr>
            <a:normAutofit fontScale="90000"/>
          </a:bodyPr>
          <a:lstStyle/>
          <a:p>
            <a:pPr algn="just"/>
            <a:r>
              <a:rPr lang="es-CL" sz="1199" b="1" dirty="0">
                <a:latin typeface="Arial" panose="020B0604020202020204" pitchFamily="34" charset="0"/>
                <a:cs typeface="Arial" panose="020B0604020202020204" pitchFamily="34" charset="0"/>
              </a:rPr>
              <a:t>Introducción:</a:t>
            </a:r>
            <a:br>
              <a:rPr lang="es-CL" sz="1199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CL" sz="119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L" sz="100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CL" sz="1000" dirty="0" err="1">
                <a:latin typeface="Arial" panose="020B0604020202020204" pitchFamily="34" charset="0"/>
                <a:cs typeface="Arial" panose="020B0604020202020204" pitchFamily="34" charset="0"/>
              </a:rPr>
              <a:t>Farmaco</a:t>
            </a:r>
            <a:r>
              <a:rPr lang="es-E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vigilancia es una estrategia </a:t>
            </a:r>
            <a:r>
              <a:rPr lang="es-ES" sz="1000" dirty="0">
                <a:latin typeface="Arial" panose="020B0604020202020204" pitchFamily="34" charset="0"/>
                <a:ea typeface="Times New Roman" panose="02020603050405020304" pitchFamily="18" charset="0"/>
              </a:rPr>
              <a:t>fundamental para brindar una atención de calidad a los pacientes. Implementar un Programa de Farmacovigilancia </a:t>
            </a:r>
            <a:r>
              <a:rPr lang="es-E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permanente y efectivo en el Hospital Regional de Antofagasta</a:t>
            </a:r>
            <a:r>
              <a:rPr lang="es-ES" sz="1000" dirty="0">
                <a:latin typeface="Arial" panose="020B0604020202020204" pitchFamily="34" charset="0"/>
                <a:ea typeface="Times New Roman" panose="02020603050405020304" pitchFamily="18" charset="0"/>
              </a:rPr>
              <a:t> ha sido un acierto para la </a:t>
            </a:r>
            <a:r>
              <a:rPr lang="es-E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detección y prevención de las Reacciones Adversas a Medicamentos.</a:t>
            </a:r>
            <a:endParaRPr lang="es-CL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B84BC6A-F5A2-08C1-20EA-3CBC068EC0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1392" y="1807179"/>
            <a:ext cx="2984569" cy="1275124"/>
          </a:xfrm>
          <a:solidFill>
            <a:srgbClr val="FFFFFF">
              <a:alpha val="12941"/>
            </a:srgbClr>
          </a:solidFill>
          <a:ln>
            <a:solidFill>
              <a:srgbClr val="00D2DD"/>
            </a:solidFill>
          </a:ln>
        </p:spPr>
        <p:txBody>
          <a:bodyPr>
            <a:normAutofit/>
          </a:bodyPr>
          <a:lstStyle/>
          <a:p>
            <a:r>
              <a:rPr lang="es-CL" b="1" dirty="0">
                <a:latin typeface="Arial" panose="020B0604020202020204" pitchFamily="34" charset="0"/>
                <a:cs typeface="Arial" panose="020B0604020202020204" pitchFamily="34" charset="0"/>
              </a:rPr>
              <a:t>Objetivo:</a:t>
            </a:r>
          </a:p>
          <a:p>
            <a:pPr algn="just">
              <a:spcBef>
                <a:spcPts val="0"/>
              </a:spcBef>
            </a:pPr>
            <a:endParaRPr lang="es-CL" sz="1000" b="1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s-MX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Evaluar de manera continua el perfil de seguridad de los medicamentos. </a:t>
            </a:r>
            <a:r>
              <a:rPr lang="es-E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Caracterizando las RAM detectadas, con la finalidad de generar planes de trabajo y </a:t>
            </a:r>
            <a:r>
              <a:rPr lang="es-E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contar con las herramientas para la prevención de éstas</a:t>
            </a:r>
            <a:r>
              <a:rPr lang="es-CL" sz="1000" dirty="0">
                <a:latin typeface="Arial" panose="020B0604020202020204" pitchFamily="34" charset="0"/>
                <a:cs typeface="Arial" panose="020B0604020202020204" pitchFamily="34" charset="0"/>
              </a:rPr>
              <a:t> en los usuarios del Hospital.</a:t>
            </a:r>
          </a:p>
        </p:txBody>
      </p:sp>
      <p:pic>
        <p:nvPicPr>
          <p:cNvPr id="10" name="Marcador de gráfico 9">
            <a:extLst>
              <a:ext uri="{FF2B5EF4-FFF2-40B4-BE49-F238E27FC236}">
                <a16:creationId xmlns:a16="http://schemas.microsoft.com/office/drawing/2014/main" id="{E005F504-3355-7893-B43D-9F43FA1A20EF}"/>
              </a:ext>
            </a:extLst>
          </p:cNvPr>
          <p:cNvPicPr>
            <a:picLocks noGrp="1" noChangeAspect="1"/>
          </p:cNvPicPr>
          <p:nvPr>
            <p:ph type="chart" sz="quarter" idx="14"/>
          </p:nvPr>
        </p:nvPicPr>
        <p:blipFill>
          <a:blip r:embed="rId4"/>
          <a:stretch>
            <a:fillRect/>
          </a:stretch>
        </p:blipFill>
        <p:spPr>
          <a:xfrm>
            <a:off x="449677" y="6590202"/>
            <a:ext cx="2979323" cy="1690688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E87CDDA-A021-9EC1-3391-CC8B403C74EA}"/>
              </a:ext>
            </a:extLst>
          </p:cNvPr>
          <p:cNvSpPr txBox="1">
            <a:spLocks/>
          </p:cNvSpPr>
          <p:nvPr/>
        </p:nvSpPr>
        <p:spPr>
          <a:xfrm>
            <a:off x="442594" y="3103130"/>
            <a:ext cx="6043333" cy="1175679"/>
          </a:xfrm>
          <a:prstGeom prst="rect">
            <a:avLst/>
          </a:prstGeom>
          <a:solidFill>
            <a:srgbClr val="FFFFFF">
              <a:alpha val="12941"/>
            </a:srgbClr>
          </a:solidFill>
          <a:ln>
            <a:solidFill>
              <a:srgbClr val="000067"/>
            </a:solidFill>
          </a:ln>
        </p:spPr>
        <p:txBody>
          <a:bodyPr vert="horz" lIns="60961" tIns="30481" rIns="60961" bIns="30481" rtlCol="0" anchor="t">
            <a:normAutofit lnSpcReduction="10000"/>
          </a:bodyPr>
          <a:lstStyle>
            <a:lvl1pPr algn="ctr" defTabSz="6840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8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7997">
              <a:spcBef>
                <a:spcPts val="0"/>
              </a:spcBef>
            </a:pP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Método:</a:t>
            </a:r>
          </a:p>
          <a:p>
            <a:pPr marL="47997" algn="just">
              <a:spcBef>
                <a:spcPts val="0"/>
              </a:spcBef>
            </a:pPr>
            <a:r>
              <a:rPr lang="es-MX" sz="11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 implementó un programa de Farmacovigilancia Activa y Pasiva. En el caso de la FV Pasiva se creó un “</a:t>
            </a:r>
            <a:r>
              <a:rPr lang="es-MX" sz="11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Botón de Alerta</a:t>
            </a:r>
            <a:r>
              <a:rPr lang="es-MX" sz="11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” en SICLOPE (Sistema de Ficha Electrónica) en el cual personal médico que detecte una RAM presiona el botón y se gatilla el inicio de la investigación de las RAM, a través de un reporte diario de RAM que llega al correo del Programa de FV.</a:t>
            </a:r>
          </a:p>
          <a:p>
            <a:pPr marL="47997" algn="just">
              <a:spcBef>
                <a:spcPts val="0"/>
              </a:spcBef>
            </a:pPr>
            <a:r>
              <a:rPr lang="es-MX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caso de la FV Activa utilizamos el concepto de </a:t>
            </a:r>
            <a:r>
              <a:rPr lang="es-MX" sz="11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Trigger</a:t>
            </a:r>
            <a:r>
              <a:rPr lang="es-MX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creando una lista de alertas tales como: </a:t>
            </a:r>
            <a:r>
              <a:rPr lang="es-ES" sz="11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relacionados a indicación de Fármaco, relacionados a una alteración de parámetro de laboratorio, relacionados con la suspensión brusca de la medicación.</a:t>
            </a:r>
            <a:r>
              <a:rPr lang="es-MX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MX" sz="110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997">
              <a:spcBef>
                <a:spcPts val="0"/>
              </a:spcBef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5EA934E-CED1-DFC0-F089-FC2386B340B7}"/>
              </a:ext>
            </a:extLst>
          </p:cNvPr>
          <p:cNvSpPr txBox="1">
            <a:spLocks/>
          </p:cNvSpPr>
          <p:nvPr/>
        </p:nvSpPr>
        <p:spPr>
          <a:xfrm>
            <a:off x="442594" y="4320523"/>
            <a:ext cx="2996377" cy="2230852"/>
          </a:xfrm>
          <a:prstGeom prst="rect">
            <a:avLst/>
          </a:prstGeom>
          <a:solidFill>
            <a:srgbClr val="FFFFFF">
              <a:alpha val="12941"/>
            </a:srgbClr>
          </a:solidFill>
          <a:ln>
            <a:solidFill>
              <a:srgbClr val="000067"/>
            </a:solidFill>
          </a:ln>
        </p:spPr>
        <p:txBody>
          <a:bodyPr vert="horz" lIns="60961" tIns="30481" rIns="60961" bIns="30481" rtlCol="0" anchor="t">
            <a:normAutofit fontScale="25000" lnSpcReduction="20000"/>
          </a:bodyPr>
          <a:lstStyle>
            <a:lvl1pPr algn="ctr" defTabSz="6840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8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7997">
              <a:spcBef>
                <a:spcPts val="0"/>
              </a:spcBef>
            </a:pPr>
            <a:r>
              <a:rPr lang="es-ES" sz="3600" b="1" dirty="0">
                <a:latin typeface="Arial" panose="020B0604020202020204" pitchFamily="34" charset="0"/>
                <a:cs typeface="Arial" panose="020B0604020202020204" pitchFamily="34" charset="0"/>
              </a:rPr>
              <a:t>Resultado:</a:t>
            </a:r>
          </a:p>
          <a:p>
            <a:pPr marL="47997" algn="just">
              <a:lnSpc>
                <a:spcPct val="110000"/>
              </a:lnSpc>
              <a:spcBef>
                <a:spcPts val="0"/>
              </a:spcBef>
            </a:pPr>
            <a:r>
              <a:rPr lang="es-ES" sz="3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s-E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reación de una </a:t>
            </a:r>
            <a:r>
              <a:rPr lang="es-E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Ficha de Caracterización de la RAM</a:t>
            </a:r>
            <a:r>
              <a:rPr lang="es-E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la cual se obtiene posterior al estudio de las alertas o búsqueda de </a:t>
            </a:r>
            <a:r>
              <a:rPr lang="es-ES" sz="36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Trigger</a:t>
            </a:r>
            <a:r>
              <a:rPr lang="es-E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realizando 6 pasos: </a:t>
            </a:r>
            <a:r>
              <a:rPr lang="es-CL" sz="36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determinación de fármaco implicado: </a:t>
            </a:r>
            <a:r>
              <a:rPr lang="es-CL" sz="3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Revisión del sistema de Farmacia (informe fármacos por paciente),  Clasificación Anatómica </a:t>
            </a:r>
            <a:r>
              <a:rPr lang="es-CL" sz="36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terapeutica</a:t>
            </a:r>
            <a:r>
              <a:rPr lang="es-CL" sz="3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Química del fármaco. </a:t>
            </a:r>
            <a:r>
              <a:rPr lang="es-CL" sz="36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Determinación sistema fisiológico afectado: </a:t>
            </a:r>
            <a:r>
              <a:rPr lang="es-CL" sz="3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Utilizando como herramienta  </a:t>
            </a:r>
            <a:r>
              <a:rPr lang="es-CL" sz="36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Systems</a:t>
            </a:r>
            <a:r>
              <a:rPr lang="es-CL" sz="3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CL" sz="36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Organ</a:t>
            </a:r>
            <a:r>
              <a:rPr lang="es-CL" sz="3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CL" sz="36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Classes</a:t>
            </a:r>
            <a:r>
              <a:rPr lang="es-CL" sz="3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(SOC). </a:t>
            </a:r>
            <a:r>
              <a:rPr lang="es-CL" sz="36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Revisión de interacciones: </a:t>
            </a:r>
            <a:r>
              <a:rPr lang="es-CL" sz="3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través diversos recursos web (drugs.com). </a:t>
            </a:r>
            <a:r>
              <a:rPr lang="es-CL" sz="36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Determinación de la </a:t>
            </a:r>
            <a:r>
              <a:rPr lang="es-CL" sz="3600" b="1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preventibilidad</a:t>
            </a:r>
            <a:r>
              <a:rPr lang="es-CL" sz="36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es-CL" sz="3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Uso del formulario modificado de </a:t>
            </a:r>
            <a:r>
              <a:rPr lang="es-CL" sz="36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Schumock</a:t>
            </a:r>
            <a:r>
              <a:rPr lang="es-CL" sz="3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Thornton. </a:t>
            </a:r>
            <a:r>
              <a:rPr lang="es-CL" sz="36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Determinación de la severidad:</a:t>
            </a:r>
            <a:r>
              <a:rPr lang="es-CL" sz="3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 utiliza la guía de la sociedad Iberoamericana de información científica de Criterios de terminología de eventos adversos (2014). </a:t>
            </a:r>
            <a:r>
              <a:rPr lang="es-CL" sz="36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Determinación de la causalidad: </a:t>
            </a:r>
            <a:r>
              <a:rPr lang="es-CL" sz="3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utiliza el algoritmo de naranjo.</a:t>
            </a:r>
            <a:endParaRPr lang="es-CL" sz="3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7997">
              <a:spcBef>
                <a:spcPts val="0"/>
              </a:spcBef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997">
              <a:spcBef>
                <a:spcPts val="0"/>
              </a:spcBef>
            </a:pPr>
            <a:endParaRPr lang="en-US" sz="106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DF64135-3A48-28B2-E6B0-E664572E0EB2}"/>
              </a:ext>
            </a:extLst>
          </p:cNvPr>
          <p:cNvSpPr txBox="1">
            <a:spLocks/>
          </p:cNvSpPr>
          <p:nvPr/>
        </p:nvSpPr>
        <p:spPr>
          <a:xfrm>
            <a:off x="422659" y="9639639"/>
            <a:ext cx="6053300" cy="1333161"/>
          </a:xfrm>
          <a:prstGeom prst="rect">
            <a:avLst/>
          </a:prstGeom>
          <a:ln>
            <a:solidFill>
              <a:srgbClr val="00D2DD"/>
            </a:solidFill>
          </a:ln>
        </p:spPr>
        <p:txBody>
          <a:bodyPr vert="horz" lIns="60961" tIns="30481" rIns="60961" bIns="30481" rtlCol="0" anchor="t">
            <a:noAutofit/>
          </a:bodyPr>
          <a:lstStyle>
            <a:lvl1pPr algn="ctr" defTabSz="6840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8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7997">
              <a:spcBef>
                <a:spcPts val="0"/>
              </a:spcBef>
            </a:pPr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Conclusiones:</a:t>
            </a:r>
          </a:p>
          <a:p>
            <a:pPr marL="47997" algn="just">
              <a:lnSpc>
                <a:spcPct val="120000"/>
              </a:lnSpc>
              <a:spcBef>
                <a:spcPts val="0"/>
              </a:spcBef>
            </a:pP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Actualmente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implementación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Programa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nos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ha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permitido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contar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herramienta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importante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personal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médico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ya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cuando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realiza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alerta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de la RAM o la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búsqueda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activa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éstas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Programa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de FV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gestiona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Ficha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Caracterización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de la RAM, la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cual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queda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nuestro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Sistema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informatizado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Ficha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Clínica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profesional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médico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realizar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prescripción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cuenta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con la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Alerta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Fármaco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estudiado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corresponda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Ficha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Caracterización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de la RAM,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logrando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contar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información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relacionada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fármacos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y para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atención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segura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pacientes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potenciando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seguro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medicamentos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principal de la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Farmacovigilancia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304BE55-1647-26F0-3215-B5AB43AFB541}"/>
              </a:ext>
            </a:extLst>
          </p:cNvPr>
          <p:cNvSpPr txBox="1">
            <a:spLocks/>
          </p:cNvSpPr>
          <p:nvPr/>
        </p:nvSpPr>
        <p:spPr>
          <a:xfrm>
            <a:off x="1956278" y="542539"/>
            <a:ext cx="3046029" cy="262685"/>
          </a:xfrm>
          <a:prstGeom prst="rect">
            <a:avLst/>
          </a:prstGeom>
          <a:ln>
            <a:noFill/>
          </a:ln>
        </p:spPr>
        <p:txBody>
          <a:bodyPr vert="horz" lIns="60961" tIns="30481" rIns="60961" bIns="30481" rtlCol="0" anchor="t">
            <a:noAutofit/>
          </a:bodyPr>
          <a:lstStyle>
            <a:lvl1pPr algn="ctr" defTabSz="6840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8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7997">
              <a:spcBef>
                <a:spcPts val="0"/>
              </a:spcBef>
            </a:pPr>
            <a:r>
              <a:rPr lang="es-ES" sz="1200" b="1" dirty="0">
                <a:solidFill>
                  <a:srgbClr val="2F3F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 FARMACOVIGILANCIA HOSPITAL REGIONAL ANTOFAGASTA – CARACTERIZACIÓN RAM</a:t>
            </a:r>
            <a:endParaRPr lang="en-US" sz="1200" b="1" dirty="0">
              <a:solidFill>
                <a:srgbClr val="2F3F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907756C-A1BA-A237-9D9B-1D9107F58188}"/>
              </a:ext>
            </a:extLst>
          </p:cNvPr>
          <p:cNvSpPr txBox="1">
            <a:spLocks/>
          </p:cNvSpPr>
          <p:nvPr/>
        </p:nvSpPr>
        <p:spPr>
          <a:xfrm>
            <a:off x="432627" y="1129569"/>
            <a:ext cx="5691407" cy="255931"/>
          </a:xfrm>
          <a:prstGeom prst="rect">
            <a:avLst/>
          </a:prstGeom>
          <a:ln>
            <a:noFill/>
          </a:ln>
        </p:spPr>
        <p:txBody>
          <a:bodyPr vert="horz" lIns="60961" tIns="30481" rIns="60961" bIns="30481" rtlCol="0" anchor="t">
            <a:noAutofit/>
          </a:bodyPr>
          <a:lstStyle>
            <a:lvl1pPr algn="ctr" defTabSz="6840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8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07000"/>
              </a:lnSpc>
            </a:pPr>
            <a:r>
              <a:rPr lang="es-CL" sz="1333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Autor: María Francisca Guzmán Rodríguez</a:t>
            </a:r>
          </a:p>
        </p:txBody>
      </p: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F455C445-B0C7-D82C-CFF8-4A2209E4EECC}"/>
              </a:ext>
            </a:extLst>
          </p:cNvPr>
          <p:cNvCxnSpPr>
            <a:cxnSpLocks/>
          </p:cNvCxnSpPr>
          <p:nvPr/>
        </p:nvCxnSpPr>
        <p:spPr>
          <a:xfrm>
            <a:off x="1349115" y="1611328"/>
            <a:ext cx="5126845" cy="0"/>
          </a:xfrm>
          <a:prstGeom prst="line">
            <a:avLst/>
          </a:prstGeom>
          <a:ln>
            <a:solidFill>
              <a:srgbClr val="2F3F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28">
            <a:extLst>
              <a:ext uri="{FF2B5EF4-FFF2-40B4-BE49-F238E27FC236}">
                <a16:creationId xmlns:a16="http://schemas.microsoft.com/office/drawing/2014/main" id="{661468CB-F6D6-B9EF-EAE6-2DEB32BEECA0}"/>
              </a:ext>
            </a:extLst>
          </p:cNvPr>
          <p:cNvSpPr txBox="1"/>
          <p:nvPr/>
        </p:nvSpPr>
        <p:spPr>
          <a:xfrm>
            <a:off x="422659" y="10987348"/>
            <a:ext cx="6063268" cy="953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933" dirty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Referencias bibliográficas:</a:t>
            </a:r>
          </a:p>
          <a:p>
            <a:r>
              <a:rPr lang="es-ES" sz="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NGT No 140 sobre Sistema Nacional de Farmacovigilancia de productos farmacéuticos de uso humano. Res. Ext. 381/20.06.2012.</a:t>
            </a:r>
          </a:p>
          <a:p>
            <a:r>
              <a:rPr lang="es-ES" sz="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Toscano, M. (2022). Utilidad de los </a:t>
            </a:r>
            <a:r>
              <a:rPr lang="es-ES" sz="7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trigger</a:t>
            </a:r>
            <a:r>
              <a:rPr lang="es-ES" sz="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7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tool</a:t>
            </a:r>
            <a:r>
              <a:rPr lang="es-ES" sz="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para detectar eventos adversos a medicamentos en pacientes mayores crónicos con multimorbilidad. Universidad de Sevilla.</a:t>
            </a:r>
          </a:p>
          <a:p>
            <a:r>
              <a:rPr lang="es-ES" sz="7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González, C. (S.F). Farmacovigilancia Activa: experiencia de un centro asistencial. Hospital Doctor Exequiel González Cortés</a:t>
            </a:r>
            <a:endParaRPr lang="es-CL" sz="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CL" sz="9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L" sz="9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707A7F4-3035-07BA-AF24-CF3A460168B4}"/>
              </a:ext>
            </a:extLst>
          </p:cNvPr>
          <p:cNvSpPr txBox="1"/>
          <p:nvPr/>
        </p:nvSpPr>
        <p:spPr>
          <a:xfrm>
            <a:off x="382043" y="1402254"/>
            <a:ext cx="5931672" cy="295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07000"/>
              </a:lnSpc>
            </a:pPr>
            <a:r>
              <a:rPr lang="es-CL" sz="1333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Coautores:  Rosana Ramos </a:t>
            </a:r>
            <a:r>
              <a:rPr lang="es-CL" sz="1333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Bradanovic</a:t>
            </a:r>
            <a:r>
              <a:rPr lang="es-CL" sz="1333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- Carolina Pizarro Pastén</a:t>
            </a:r>
          </a:p>
        </p:txBody>
      </p:sp>
      <p:pic>
        <p:nvPicPr>
          <p:cNvPr id="16" name="Marcador de posición de imagen 15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C7404B1-E944-5A80-85A5-0D281409968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2" b="17452"/>
          <a:stretch>
            <a:fillRect/>
          </a:stretch>
        </p:blipFill>
        <p:spPr>
          <a:xfrm>
            <a:off x="504825" y="139700"/>
            <a:ext cx="1314450" cy="855663"/>
          </a:xfrm>
        </p:spPr>
      </p:pic>
      <p:pic>
        <p:nvPicPr>
          <p:cNvPr id="6" name="Picture 6" descr="A blue and white sign&#10;&#10;Description automatically generated">
            <a:extLst>
              <a:ext uri="{FF2B5EF4-FFF2-40B4-BE49-F238E27FC236}">
                <a16:creationId xmlns:a16="http://schemas.microsoft.com/office/drawing/2014/main" id="{D23C817A-ED21-8C69-DBF6-D7AED1FF980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015" y="177854"/>
            <a:ext cx="1708039" cy="548238"/>
          </a:xfrm>
          <a:prstGeom prst="rect">
            <a:avLst/>
          </a:prstGeom>
        </p:spPr>
      </p:pic>
      <p:pic>
        <p:nvPicPr>
          <p:cNvPr id="8" name="Picture 8" descr="A black background with red and blue text&#10;&#10;Description automatically generated">
            <a:extLst>
              <a:ext uri="{FF2B5EF4-FFF2-40B4-BE49-F238E27FC236}">
                <a16:creationId xmlns:a16="http://schemas.microsoft.com/office/drawing/2014/main" id="{6187F17B-2BBC-0735-8373-3F57C33884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987" y="11583316"/>
            <a:ext cx="3365760" cy="482167"/>
          </a:xfrm>
          <a:prstGeom prst="rect">
            <a:avLst/>
          </a:prstGeom>
        </p:spPr>
      </p:pic>
      <p:pic>
        <p:nvPicPr>
          <p:cNvPr id="9" name="Gráfico 35">
            <a:extLst>
              <a:ext uri="{FF2B5EF4-FFF2-40B4-BE49-F238E27FC236}">
                <a16:creationId xmlns:a16="http://schemas.microsoft.com/office/drawing/2014/main" id="{907CC7E4-342F-5F3F-31C7-6F1AAF93C2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4256" y="11738456"/>
            <a:ext cx="495166" cy="202358"/>
          </a:xfrm>
          <a:prstGeom prst="rect">
            <a:avLst/>
          </a:prstGeom>
        </p:spPr>
      </p:pic>
      <p:pic>
        <p:nvPicPr>
          <p:cNvPr id="17" name="Marcador de posición de imagen 16" descr="Tabla&#10;&#10;Descripción generada automáticamente con confianza baja">
            <a:extLst>
              <a:ext uri="{FF2B5EF4-FFF2-40B4-BE49-F238E27FC236}">
                <a16:creationId xmlns:a16="http://schemas.microsoft.com/office/drawing/2014/main" id="{693A8139-43DE-8B9A-9429-D7C081BE7274}"/>
              </a:ext>
            </a:extLst>
          </p:cNvPr>
          <p:cNvPicPr preferRelativeResize="0">
            <a:picLocks noGrp="1" noChangeAspect="1"/>
          </p:cNvPicPr>
          <p:nvPr>
            <p:ph type="pic" sz="quarter" idx="13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" t="1973" r="2840" b="3616"/>
          <a:stretch/>
        </p:blipFill>
        <p:spPr>
          <a:xfrm>
            <a:off x="3446054" y="4282742"/>
            <a:ext cx="3081958" cy="4017498"/>
          </a:xfrm>
        </p:spPr>
      </p:pic>
      <p:pic>
        <p:nvPicPr>
          <p:cNvPr id="11" name="Marcador de tabla 10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6144F4E0-DA08-971A-6E85-B58C8AB865C0}"/>
              </a:ext>
            </a:extLst>
          </p:cNvPr>
          <p:cNvPicPr>
            <a:picLocks noGrp="1" noChangeAspect="1"/>
          </p:cNvPicPr>
          <p:nvPr>
            <p:ph type="tbl" sz="quarter" idx="15"/>
          </p:nvPr>
        </p:nvPicPr>
        <p:blipFill rotWithShape="1">
          <a:blip r:embed="rId11"/>
          <a:srcRect l="33792" t="20913" r="10157" b="57969"/>
          <a:stretch/>
        </p:blipFill>
        <p:spPr bwMode="auto">
          <a:xfrm>
            <a:off x="443902" y="8329697"/>
            <a:ext cx="6042025" cy="1280485"/>
          </a:xfrm>
          <a:prstGeom prst="rect">
            <a:avLst/>
          </a:prstGeom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FF05E2B-EAC9-AA9D-A29C-F795A88ED52C}"/>
              </a:ext>
            </a:extLst>
          </p:cNvPr>
          <p:cNvSpPr txBox="1"/>
          <p:nvPr/>
        </p:nvSpPr>
        <p:spPr>
          <a:xfrm>
            <a:off x="5486689" y="11731913"/>
            <a:ext cx="13713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PP-UNP-CHL-2007</a:t>
            </a:r>
          </a:p>
        </p:txBody>
      </p:sp>
    </p:spTree>
    <p:extLst>
      <p:ext uri="{BB962C8B-B14F-4D97-AF65-F5344CB8AC3E}">
        <p14:creationId xmlns:p14="http://schemas.microsoft.com/office/powerpoint/2010/main" val="3092867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11747</TotalTime>
  <Words>576</Words>
  <Application>Microsoft Office PowerPoint</Application>
  <PresentationFormat>Panorámica</PresentationFormat>
  <Paragraphs>20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Introducción:  La Farmacovigilancia es una estrategia fundamental para brindar una atención de calidad a los pacientes. Implementar un Programa de Farmacovigilancia permanente y efectivo en el Hospital Regional de Antofagasta ha sido un acierto para la detección y prevención de las Reacciones Adversas a Medicamentos.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Jonathan Cartagena</dc:creator>
  <cp:lastModifiedBy>Madeleine Riquelme</cp:lastModifiedBy>
  <cp:revision>15</cp:revision>
  <cp:lastPrinted>2024-11-28T21:21:48Z</cp:lastPrinted>
  <dcterms:created xsi:type="dcterms:W3CDTF">2024-10-23T16:54:47Z</dcterms:created>
  <dcterms:modified xsi:type="dcterms:W3CDTF">2024-12-06T01:00:22Z</dcterms:modified>
</cp:coreProperties>
</file>