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745433-829C-4AC8-B9B5-9C1E01BB07A4}" v="1" dt="2024-12-06T00:59:22.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457450" y="1241425"/>
            <a:ext cx="1882775" cy="3349625"/>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53191" y="1323475"/>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432625" y="1766276"/>
            <a:ext cx="2984569" cy="1549832"/>
          </a:xfrm>
          <a:solidFill>
            <a:srgbClr val="FFFFFF">
              <a:alpha val="12941"/>
            </a:srgbClr>
          </a:solidFill>
          <a:ln>
            <a:solidFill>
              <a:srgbClr val="00D2DD"/>
            </a:solidFill>
          </a:ln>
        </p:spPr>
        <p:txBody>
          <a:bodyPr>
            <a:noAutofit/>
          </a:bodyPr>
          <a:lstStyle/>
          <a:p>
            <a:pPr algn="just"/>
            <a:r>
              <a:rPr lang="es-CL" sz="1000" b="1" dirty="0">
                <a:latin typeface="Arial" panose="020B0604020202020204" pitchFamily="34" charset="0"/>
                <a:cs typeface="Arial" panose="020B0604020202020204" pitchFamily="34" charset="0"/>
              </a:rPr>
              <a:t>Introducción:</a:t>
            </a:r>
            <a:br>
              <a:rPr lang="es-CL" sz="800" dirty="0">
                <a:latin typeface="Arial" panose="020B0604020202020204" pitchFamily="34" charset="0"/>
                <a:cs typeface="Arial" panose="020B0604020202020204" pitchFamily="34" charset="0"/>
              </a:rPr>
            </a:br>
            <a:r>
              <a:rPr lang="en-US" sz="1200" kern="100" dirty="0">
                <a:effectLst/>
                <a:latin typeface="Arial" panose="020B0604020202020204" pitchFamily="34" charset="0"/>
                <a:ea typeface="Calibri" panose="020F0502020204030204" pitchFamily="34" charset="0"/>
                <a:cs typeface="Arial" panose="020B0604020202020204" pitchFamily="34" charset="0"/>
              </a:rPr>
              <a:t>El HRA no </a:t>
            </a:r>
            <a:r>
              <a:rPr lang="en-US" sz="1200" kern="100" dirty="0" err="1">
                <a:effectLst/>
                <a:latin typeface="Arial" panose="020B0604020202020204" pitchFamily="34" charset="0"/>
                <a:ea typeface="Calibri" panose="020F0502020204030204" pitchFamily="34" charset="0"/>
                <a:cs typeface="Arial" panose="020B0604020202020204" pitchFamily="34" charset="0"/>
              </a:rPr>
              <a:t>contaba</a:t>
            </a:r>
            <a:r>
              <a:rPr lang="en-US" sz="1200" kern="100" dirty="0">
                <a:effectLst/>
                <a:latin typeface="Arial" panose="020B0604020202020204" pitchFamily="34" charset="0"/>
                <a:ea typeface="Calibri" panose="020F0502020204030204" pitchFamily="34" charset="0"/>
                <a:cs typeface="Arial" panose="020B0604020202020204" pitchFamily="34" charset="0"/>
              </a:rPr>
              <a:t> con un </a:t>
            </a:r>
            <a:r>
              <a:rPr lang="en-US" sz="1200" kern="100" dirty="0" err="1">
                <a:effectLst/>
                <a:latin typeface="Arial" panose="020B0604020202020204" pitchFamily="34" charset="0"/>
                <a:ea typeface="Calibri" panose="020F0502020204030204" pitchFamily="34" charset="0"/>
                <a:cs typeface="Arial" panose="020B0604020202020204" pitchFamily="34" charset="0"/>
              </a:rPr>
              <a:t>sistema</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informatizado</a:t>
            </a:r>
            <a:r>
              <a:rPr lang="en-US" sz="1200" kern="100" dirty="0">
                <a:effectLst/>
                <a:latin typeface="Arial" panose="020B0604020202020204" pitchFamily="34" charset="0"/>
                <a:ea typeface="Calibri" panose="020F0502020204030204" pitchFamily="34" charset="0"/>
                <a:cs typeface="Arial" panose="020B0604020202020204" pitchFamily="34" charset="0"/>
              </a:rPr>
              <a:t>, que </a:t>
            </a:r>
            <a:r>
              <a:rPr lang="en-US" sz="1200" kern="100" dirty="0" err="1">
                <a:effectLst/>
                <a:latin typeface="Arial" panose="020B0604020202020204" pitchFamily="34" charset="0"/>
                <a:ea typeface="Calibri" panose="020F0502020204030204" pitchFamily="34" charset="0"/>
                <a:cs typeface="Arial" panose="020B0604020202020204" pitchFamily="34" charset="0"/>
              </a:rPr>
              <a:t>permitiera</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controlar</a:t>
            </a:r>
            <a:r>
              <a:rPr lang="en-US" sz="1200" kern="100" dirty="0">
                <a:effectLst/>
                <a:latin typeface="Arial" panose="020B0604020202020204" pitchFamily="34" charset="0"/>
                <a:ea typeface="Calibri" panose="020F0502020204030204" pitchFamily="34" charset="0"/>
                <a:cs typeface="Arial" panose="020B0604020202020204" pitchFamily="34" charset="0"/>
              </a:rPr>
              <a:t> y </a:t>
            </a:r>
            <a:r>
              <a:rPr lang="en-US" sz="1200" kern="100" dirty="0" err="1">
                <a:effectLst/>
                <a:latin typeface="Arial" panose="020B0604020202020204" pitchFamily="34" charset="0"/>
                <a:ea typeface="Calibri" panose="020F0502020204030204" pitchFamily="34" charset="0"/>
                <a:cs typeface="Arial" panose="020B0604020202020204" pitchFamily="34" charset="0"/>
              </a:rPr>
              <a:t>analizar</a:t>
            </a:r>
            <a:r>
              <a:rPr lang="en-US" sz="1200" kern="100" dirty="0">
                <a:effectLst/>
                <a:latin typeface="Arial" panose="020B0604020202020204" pitchFamily="34" charset="0"/>
                <a:ea typeface="Calibri" panose="020F0502020204030204" pitchFamily="34" charset="0"/>
                <a:cs typeface="Arial" panose="020B0604020202020204" pitchFamily="34" charset="0"/>
              </a:rPr>
              <a:t> las </a:t>
            </a:r>
            <a:r>
              <a:rPr lang="en-US" sz="1200" kern="100" dirty="0" err="1">
                <a:effectLst/>
                <a:latin typeface="Arial" panose="020B0604020202020204" pitchFamily="34" charset="0"/>
                <a:ea typeface="Calibri" panose="020F0502020204030204" pitchFamily="34" charset="0"/>
                <a:cs typeface="Arial" panose="020B0604020202020204" pitchFamily="34" charset="0"/>
              </a:rPr>
              <a:t>devoluciones</a:t>
            </a:r>
            <a:r>
              <a:rPr lang="en-US" sz="1200" kern="100" dirty="0">
                <a:effectLst/>
                <a:latin typeface="Arial" panose="020B0604020202020204" pitchFamily="34" charset="0"/>
                <a:ea typeface="Calibri" panose="020F0502020204030204" pitchFamily="34" charset="0"/>
                <a:cs typeface="Arial" panose="020B0604020202020204" pitchFamily="34" charset="0"/>
              </a:rPr>
              <a:t> de </a:t>
            </a:r>
            <a:r>
              <a:rPr lang="en-US" sz="1200" kern="100" dirty="0" err="1">
                <a:effectLst/>
                <a:latin typeface="Arial" panose="020B0604020202020204" pitchFamily="34" charset="0"/>
                <a:ea typeface="Calibri" panose="020F0502020204030204" pitchFamily="34" charset="0"/>
                <a:cs typeface="Arial" panose="020B0604020202020204" pitchFamily="34" charset="0"/>
              </a:rPr>
              <a:t>los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medicamentos</a:t>
            </a:r>
            <a:r>
              <a:rPr lang="en-US" sz="1200" kern="100" dirty="0">
                <a:effectLst/>
                <a:latin typeface="Arial" panose="020B0604020202020204" pitchFamily="34" charset="0"/>
                <a:ea typeface="Calibri" panose="020F0502020204030204" pitchFamily="34" charset="0"/>
                <a:cs typeface="Arial" panose="020B0604020202020204" pitchFamily="34" charset="0"/>
              </a:rPr>
              <a:t> no </a:t>
            </a:r>
            <a:r>
              <a:rPr lang="en-US" sz="1200" kern="100" dirty="0" err="1">
                <a:effectLst/>
                <a:latin typeface="Arial" panose="020B0604020202020204" pitchFamily="34" charset="0"/>
                <a:ea typeface="Calibri" panose="020F0502020204030204" pitchFamily="34" charset="0"/>
                <a:cs typeface="Arial" panose="020B0604020202020204" pitchFamily="34" charset="0"/>
              </a:rPr>
              <a:t>administrados</a:t>
            </a:r>
            <a:r>
              <a:rPr lang="en-US" sz="1200" kern="100" dirty="0">
                <a:effectLst/>
                <a:latin typeface="Arial" panose="020B0604020202020204" pitchFamily="34" charset="0"/>
                <a:ea typeface="Calibri" panose="020F0502020204030204" pitchFamily="34" charset="0"/>
                <a:cs typeface="Arial" panose="020B0604020202020204" pitchFamily="34" charset="0"/>
              </a:rPr>
              <a:t> a </a:t>
            </a:r>
            <a:r>
              <a:rPr lang="en-US" sz="1200" kern="100" dirty="0" err="1">
                <a:effectLst/>
                <a:latin typeface="Arial" panose="020B0604020202020204" pitchFamily="34" charset="0"/>
                <a:ea typeface="Calibri" panose="020F0502020204030204" pitchFamily="34" charset="0"/>
                <a:cs typeface="Arial" panose="020B0604020202020204" pitchFamily="34" charset="0"/>
              </a:rPr>
              <a:t>los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pacientes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en</a:t>
            </a:r>
            <a:r>
              <a:rPr lang="en-US" sz="1200" kern="100" dirty="0">
                <a:effectLst/>
                <a:latin typeface="Arial" panose="020B0604020202020204" pitchFamily="34" charset="0"/>
                <a:ea typeface="Calibri" panose="020F0502020204030204" pitchFamily="34" charset="0"/>
                <a:cs typeface="Arial" panose="020B0604020202020204" pitchFamily="34" charset="0"/>
              </a:rPr>
              <a:t> las </a:t>
            </a:r>
            <a:r>
              <a:rPr lang="en-US" sz="1200" kern="100" dirty="0" err="1">
                <a:effectLst/>
                <a:latin typeface="Arial" panose="020B0604020202020204" pitchFamily="34" charset="0"/>
                <a:ea typeface="Calibri" panose="020F0502020204030204" pitchFamily="34" charset="0"/>
                <a:cs typeface="Arial" panose="020B0604020202020204" pitchFamily="34" charset="0"/>
              </a:rPr>
              <a:t>unidades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clínicas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como</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tampoco</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identificar</a:t>
            </a:r>
            <a:r>
              <a:rPr lang="en-US" sz="1200" kern="100" dirty="0">
                <a:effectLst/>
                <a:latin typeface="Arial" panose="020B0604020202020204" pitchFamily="34" charset="0"/>
                <a:ea typeface="Calibri" panose="020F0502020204030204" pitchFamily="34" charset="0"/>
                <a:cs typeface="Arial" panose="020B0604020202020204" pitchFamily="34" charset="0"/>
              </a:rPr>
              <a:t> las </a:t>
            </a:r>
            <a:r>
              <a:rPr lang="en-US" sz="1200" kern="100" dirty="0" err="1">
                <a:effectLst/>
                <a:latin typeface="Arial" panose="020B0604020202020204" pitchFamily="34" charset="0"/>
                <a:ea typeface="Calibri" panose="020F0502020204030204" pitchFamily="34" charset="0"/>
                <a:cs typeface="Arial" panose="020B0604020202020204" pitchFamily="34" charset="0"/>
              </a:rPr>
              <a:t>causales</a:t>
            </a:r>
            <a:r>
              <a:rPr lang="en-US" sz="1200" kern="100" dirty="0">
                <a:effectLst/>
                <a:latin typeface="Arial" panose="020B0604020202020204" pitchFamily="34" charset="0"/>
                <a:ea typeface="Calibri" panose="020F0502020204030204" pitchFamily="34" charset="0"/>
                <a:cs typeface="Arial" panose="020B0604020202020204" pitchFamily="34" charset="0"/>
              </a:rPr>
              <a:t> de la no </a:t>
            </a:r>
            <a:r>
              <a:rPr lang="en-US" sz="1200" kern="100" dirty="0" err="1">
                <a:effectLst/>
                <a:latin typeface="Arial" panose="020B0604020202020204" pitchFamily="34" charset="0"/>
                <a:ea typeface="Calibri" panose="020F0502020204030204" pitchFamily="34" charset="0"/>
                <a:cs typeface="Arial" panose="020B0604020202020204" pitchFamily="34" charset="0"/>
              </a:rPr>
              <a:t>administración</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por</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ende</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había</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r>
              <a:rPr lang="en-US" sz="1200" kern="100" dirty="0" err="1">
                <a:effectLst/>
                <a:latin typeface="Arial" panose="020B0604020202020204" pitchFamily="34" charset="0"/>
                <a:ea typeface="Calibri" panose="020F0502020204030204" pitchFamily="34" charset="0"/>
                <a:cs typeface="Arial" panose="020B0604020202020204" pitchFamily="34" charset="0"/>
              </a:rPr>
              <a:t>una</a:t>
            </a:r>
            <a:r>
              <a:rPr lang="en-US" sz="1200" kern="100" dirty="0">
                <a:effectLst/>
                <a:latin typeface="Arial" panose="020B0604020202020204" pitchFamily="34" charset="0"/>
                <a:ea typeface="Calibri" panose="020F0502020204030204" pitchFamily="34" charset="0"/>
                <a:cs typeface="Arial" panose="020B0604020202020204" pitchFamily="34" charset="0"/>
              </a:rPr>
              <a:t> gran </a:t>
            </a:r>
            <a:r>
              <a:rPr lang="en-US" sz="1200" kern="100" dirty="0" err="1">
                <a:effectLst/>
                <a:latin typeface="Arial" panose="020B0604020202020204" pitchFamily="34" charset="0"/>
                <a:ea typeface="Calibri" panose="020F0502020204030204" pitchFamily="34" charset="0"/>
                <a:cs typeface="Arial" panose="020B0604020202020204" pitchFamily="34" charset="0"/>
              </a:rPr>
              <a:t>pérdida</a:t>
            </a:r>
            <a:r>
              <a:rPr lang="en-US" sz="1200" kern="100" dirty="0">
                <a:effectLst/>
                <a:latin typeface="Arial" panose="020B0604020202020204" pitchFamily="34" charset="0"/>
                <a:ea typeface="Calibri" panose="020F0502020204030204" pitchFamily="34" charset="0"/>
                <a:cs typeface="Arial" panose="020B0604020202020204" pitchFamily="34" charset="0"/>
              </a:rPr>
              <a:t> de </a:t>
            </a:r>
            <a:r>
              <a:rPr lang="en-US" sz="1200" kern="100" dirty="0" err="1">
                <a:effectLst/>
                <a:latin typeface="Arial" panose="020B0604020202020204" pitchFamily="34" charset="0"/>
                <a:ea typeface="Calibri" panose="020F0502020204030204" pitchFamily="34" charset="0"/>
                <a:cs typeface="Arial" panose="020B0604020202020204" pitchFamily="34" charset="0"/>
              </a:rPr>
              <a:t>medicamentos</a:t>
            </a:r>
            <a:r>
              <a:rPr lang="en-US" sz="1200" kern="100" dirty="0">
                <a:effectLst/>
                <a:latin typeface="Arial" panose="020B0604020202020204" pitchFamily="34" charset="0"/>
                <a:ea typeface="Calibri" panose="020F0502020204030204" pitchFamily="34" charset="0"/>
                <a:cs typeface="Arial" panose="020B0604020202020204" pitchFamily="34" charset="0"/>
              </a:rPr>
              <a:t>. </a:t>
            </a:r>
            <a:br>
              <a:rPr lang="es-CL" sz="1200" kern="100" dirty="0">
                <a:effectLst/>
                <a:latin typeface="Arial" panose="020B0604020202020204" pitchFamily="34" charset="0"/>
                <a:ea typeface="Calibri" panose="020F0502020204030204" pitchFamily="34" charset="0"/>
                <a:cs typeface="Arial" panose="020B0604020202020204" pitchFamily="34" charset="0"/>
              </a:rPr>
            </a:br>
            <a:endParaRPr lang="es-CL" sz="800"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501867" y="1761347"/>
            <a:ext cx="2984569" cy="1549832"/>
          </a:xfrm>
          <a:solidFill>
            <a:srgbClr val="FFFFFF">
              <a:alpha val="12941"/>
            </a:srgbClr>
          </a:solidFill>
          <a:ln>
            <a:solidFill>
              <a:srgbClr val="00D2DD"/>
            </a:solidFill>
          </a:ln>
        </p:spPr>
        <p:txBody>
          <a:bodyPr>
            <a:normAutofit/>
          </a:bodyPr>
          <a:lstStyle/>
          <a:p>
            <a:r>
              <a:rPr lang="es-CL" b="1" dirty="0">
                <a:latin typeface="Arial" panose="020B0604020202020204" pitchFamily="34" charset="0"/>
                <a:cs typeface="Arial" panose="020B0604020202020204" pitchFamily="34" charset="0"/>
              </a:rPr>
              <a:t>Objetivo</a:t>
            </a:r>
            <a:r>
              <a:rPr lang="es-CL" dirty="0">
                <a:latin typeface="Arial" panose="020B0604020202020204" pitchFamily="34" charset="0"/>
                <a:cs typeface="Arial" panose="020B0604020202020204" pitchFamily="34" charset="0"/>
              </a:rPr>
              <a:t>:</a:t>
            </a:r>
          </a:p>
          <a:p>
            <a:endParaRPr lang="es-CL" sz="800" dirty="0">
              <a:latin typeface="Arial" panose="020B0604020202020204" pitchFamily="34" charset="0"/>
              <a:cs typeface="Arial" panose="020B0604020202020204" pitchFamily="34" charset="0"/>
            </a:endParaRPr>
          </a:p>
          <a:p>
            <a:pPr algn="just">
              <a:spcBef>
                <a:spcPts val="0"/>
              </a:spcBef>
            </a:pPr>
            <a:r>
              <a:rPr lang="es-MX" sz="1200" kern="100" dirty="0">
                <a:effectLst/>
                <a:latin typeface="Arial" panose="020B0604020202020204" pitchFamily="34" charset="0"/>
                <a:ea typeface="Calibri" panose="020F0502020204030204" pitchFamily="34" charset="0"/>
                <a:cs typeface="Arial" panose="020B0604020202020204" pitchFamily="34" charset="0"/>
              </a:rPr>
              <a:t>Evitar el almacenamiento de medicamentos en los servicios clínicos e identificar las causas más frecuentes de no administración de fármacos a los pacientes hospitalizados en el HRA.</a:t>
            </a:r>
            <a:endParaRPr lang="es-CL" sz="1200" kern="100" dirty="0">
              <a:effectLst/>
              <a:latin typeface="Arial" panose="020B0604020202020204" pitchFamily="34" charset="0"/>
              <a:ea typeface="Calibri" panose="020F0502020204030204" pitchFamily="34" charset="0"/>
              <a:cs typeface="Arial" panose="020B0604020202020204" pitchFamily="34" charset="0"/>
            </a:endParaRPr>
          </a:p>
          <a:p>
            <a:pPr algn="just">
              <a:spcBef>
                <a:spcPts val="0"/>
              </a:spcBef>
            </a:pPr>
            <a:r>
              <a:rPr lang="es-CL" dirty="0">
                <a:latin typeface="Arial" panose="020B0604020202020204" pitchFamily="34" charset="0"/>
                <a:cs typeface="Arial" panose="020B0604020202020204" pitchFamily="34" charset="0"/>
              </a:rPr>
              <a:t> </a:t>
            </a:r>
          </a:p>
        </p:txBody>
      </p:sp>
      <p:pic>
        <p:nvPicPr>
          <p:cNvPr id="32" name="Marcador de gráfico 31">
            <a:extLst>
              <a:ext uri="{FF2B5EF4-FFF2-40B4-BE49-F238E27FC236}">
                <a16:creationId xmlns:a16="http://schemas.microsoft.com/office/drawing/2014/main" id="{8D76FF0C-E266-FBCA-F61C-7728AFDC8C50}"/>
              </a:ext>
            </a:extLst>
          </p:cNvPr>
          <p:cNvPicPr>
            <a:picLocks noGrp="1" noChangeAspect="1"/>
          </p:cNvPicPr>
          <p:nvPr>
            <p:ph type="chart" sz="quarter" idx="14"/>
          </p:nvPr>
        </p:nvPicPr>
        <p:blipFill>
          <a:blip r:embed="rId4"/>
          <a:stretch>
            <a:fillRect/>
          </a:stretch>
        </p:blipFill>
        <p:spPr>
          <a:xfrm>
            <a:off x="432626" y="5852049"/>
            <a:ext cx="3008186" cy="1867964"/>
          </a:xfrm>
          <a:prstGeom prst="rect">
            <a:avLst/>
          </a:prstGeom>
          <a:ln>
            <a:solidFill>
              <a:schemeClr val="accent1"/>
            </a:solidFill>
          </a:ln>
        </p:spPr>
      </p:pic>
      <p:sp>
        <p:nvSpPr>
          <p:cNvPr id="18" name="Marcador de tabla 12">
            <a:extLst>
              <a:ext uri="{FF2B5EF4-FFF2-40B4-BE49-F238E27FC236}">
                <a16:creationId xmlns:a16="http://schemas.microsoft.com/office/drawing/2014/main" id="{536CF5BA-028A-82E2-CECB-ED131AA62E9E}"/>
              </a:ext>
            </a:extLst>
          </p:cNvPr>
          <p:cNvSpPr>
            <a:spLocks noGrp="1"/>
          </p:cNvSpPr>
          <p:nvPr>
            <p:ph type="tbl" sz="quarter" idx="15"/>
          </p:nvPr>
        </p:nvSpPr>
        <p:spPr>
          <a:xfrm>
            <a:off x="432626" y="7741426"/>
            <a:ext cx="6043333" cy="1674719"/>
          </a:xfrm>
          <a:ln>
            <a:solidFill>
              <a:srgbClr val="000067"/>
            </a:solidFill>
          </a:ln>
        </p:spPr>
        <p:txBody>
          <a:bodyPr/>
          <a:lstStyle/>
          <a:p>
            <a:endParaRPr lang="es-CL" dirty="0"/>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42594" y="3300863"/>
            <a:ext cx="6043333" cy="1341949"/>
          </a:xfrm>
          <a:prstGeom prst="rect">
            <a:avLst/>
          </a:prstGeom>
          <a:solidFill>
            <a:srgbClr val="FFFFFF">
              <a:alpha val="12941"/>
            </a:srgbClr>
          </a:solidFill>
          <a:ln>
            <a:solidFill>
              <a:srgbClr val="000067"/>
            </a:solidFill>
          </a:ln>
        </p:spPr>
        <p:txBody>
          <a:bodyPr vert="horz" lIns="60961" tIns="30481" rIns="60961" bIns="30481" rtlCol="0" anchor="t">
            <a:normAutofit fontScale="250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lnSpc>
                <a:spcPts val="800"/>
              </a:lnSpc>
              <a:spcBef>
                <a:spcPts val="0"/>
              </a:spcBef>
            </a:pPr>
            <a:r>
              <a:rPr lang="es-ES" sz="4000" b="1" dirty="0">
                <a:latin typeface="Arial" panose="020B0604020202020204" pitchFamily="34" charset="0"/>
                <a:cs typeface="Arial" panose="020B0604020202020204" pitchFamily="34" charset="0"/>
              </a:rPr>
              <a:t>Método:</a:t>
            </a:r>
          </a:p>
          <a:p>
            <a:pPr marL="47997">
              <a:lnSpc>
                <a:spcPts val="800"/>
              </a:lnSpc>
              <a:spcBef>
                <a:spcPts val="0"/>
              </a:spcBef>
            </a:pPr>
            <a:endParaRPr lang="es-ES" sz="4000" dirty="0">
              <a:latin typeface="Arial" panose="020B0604020202020204" pitchFamily="34" charset="0"/>
              <a:cs typeface="Arial" panose="020B0604020202020204" pitchFamily="34" charset="0"/>
            </a:endParaRPr>
          </a:p>
          <a:p>
            <a:pPr algn="just">
              <a:lnSpc>
                <a:spcPts val="8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1° Creación de plataforma web con Sistema de Devoluciones de medicamentos para Unidad de Farmacia y Enfermería.</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ts val="8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2° Creación Procedimiento Devoluciones de medicamentos.</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ts val="8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3° Trabajo en equipo con Unidades Clínicas y Químicos Farmacéuticos.</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ts val="8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4° Modificación de la planificación de trabajo dentro de la Unidad de Farmacia.</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ts val="8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5° Puesta en marcha.</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ts val="600"/>
              </a:lnSpc>
              <a:spcAft>
                <a:spcPts val="600"/>
              </a:spcAft>
            </a:pPr>
            <a:r>
              <a:rPr lang="es-MX" sz="4000" kern="100" dirty="0">
                <a:effectLst/>
                <a:latin typeface="Arial" panose="020B0604020202020204" pitchFamily="34" charset="0"/>
                <a:ea typeface="Calibri" panose="020F0502020204030204" pitchFamily="34" charset="0"/>
                <a:cs typeface="Arial" panose="020B0604020202020204" pitchFamily="34" charset="0"/>
              </a:rPr>
              <a:t>6° Evaluación del proyecto.</a:t>
            </a:r>
            <a:endParaRPr lang="es-CL" sz="4000" kern="100" dirty="0">
              <a:effectLst/>
              <a:latin typeface="Arial" panose="020B0604020202020204" pitchFamily="34" charset="0"/>
              <a:ea typeface="Calibri" panose="020F050202020403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44436" y="4664777"/>
            <a:ext cx="2996375" cy="1187272"/>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latin typeface="Arial" panose="020B0604020202020204" pitchFamily="34" charset="0"/>
                <a:cs typeface="Arial" panose="020B0604020202020204" pitchFamily="34" charset="0"/>
              </a:rPr>
              <a:t>Resultado:</a:t>
            </a:r>
          </a:p>
          <a:p>
            <a:pPr marL="47997" algn="just">
              <a:spcBef>
                <a:spcPts val="0"/>
              </a:spcBef>
            </a:pPr>
            <a:r>
              <a:rPr lang="es-CL" sz="1200" dirty="0">
                <a:latin typeface="+mj-lt"/>
              </a:rPr>
              <a:t>Sistema Informático de desarrollo propio, siendo una aplicación web con acceso desde diversos dispositivos para realizar las devoluciones de fármacos por receta. </a:t>
            </a:r>
            <a:r>
              <a:rPr lang="es-CL" sz="1200" dirty="0"/>
              <a:t>Y aumentar </a:t>
            </a:r>
            <a:r>
              <a:rPr lang="es-CL" sz="1200" dirty="0" err="1"/>
              <a:t>automaticamente</a:t>
            </a:r>
            <a:r>
              <a:rPr lang="es-CL" sz="1200" dirty="0"/>
              <a:t> su reintegro a los</a:t>
            </a:r>
            <a:r>
              <a:rPr lang="es-CL" sz="1200" dirty="0">
                <a:latin typeface="+mj-lt"/>
              </a:rPr>
              <a:t> carruseles automatizados a través de los pedidos de reposició</a:t>
            </a:r>
            <a:r>
              <a:rPr lang="es-CL" sz="1200" dirty="0"/>
              <a:t>n.</a:t>
            </a: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32627" y="9514836"/>
            <a:ext cx="6053300" cy="1033422"/>
          </a:xfrm>
          <a:prstGeom prst="rect">
            <a:avLst/>
          </a:prstGeom>
          <a:ln>
            <a:solidFill>
              <a:srgbClr val="00D2DD"/>
            </a:solidFill>
          </a:ln>
        </p:spPr>
        <p:txBody>
          <a:bodyPr vert="horz" lIns="60961" tIns="30481" rIns="60961" bIns="30481" rtlCol="0" anchor="t">
            <a:normAutofit fontScale="925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latin typeface="Arial" panose="020B0604020202020204" pitchFamily="34" charset="0"/>
                <a:cs typeface="Arial" panose="020B0604020202020204" pitchFamily="34" charset="0"/>
              </a:rPr>
              <a:t>Conclusiones:</a:t>
            </a:r>
          </a:p>
          <a:p>
            <a:pPr marL="47997" algn="just">
              <a:spcBef>
                <a:spcPts val="0"/>
              </a:spcBef>
            </a:pPr>
            <a:r>
              <a:rPr lang="es-ES" sz="1200" dirty="0">
                <a:latin typeface="Arial" panose="020B0604020202020204" pitchFamily="34" charset="0"/>
                <a:cs typeface="Arial" panose="020B0604020202020204" pitchFamily="34" charset="0"/>
              </a:rPr>
              <a:t>Tras la puesta en marcha de este proyecto, se puso en funcionamiento esta herramienta de forma institucional, como un proceso de farmacia dentro de los indicadores de calidad, con la finalidad de brindar una atención segura y de calidad a los pacientes. </a:t>
            </a:r>
          </a:p>
          <a:p>
            <a:pPr marL="47997" algn="just">
              <a:spcBef>
                <a:spcPts val="0"/>
              </a:spcBef>
            </a:pPr>
            <a:r>
              <a:rPr lang="es-ES" sz="1200" dirty="0">
                <a:latin typeface="Arial" panose="020B0604020202020204" pitchFamily="34" charset="0"/>
                <a:cs typeface="Arial" panose="020B0604020202020204" pitchFamily="34" charset="0"/>
              </a:rPr>
              <a:t>Los  medicamentos que son devueltos a farmacia, son reincorporados y reutilizados en su totalidad.</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726095" y="212162"/>
            <a:ext cx="3312632" cy="962476"/>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600" b="1" dirty="0">
                <a:solidFill>
                  <a:srgbClr val="2F3FB6"/>
                </a:solidFill>
                <a:latin typeface="Arial" panose="020B0604020202020204" pitchFamily="34" charset="0"/>
                <a:cs typeface="Arial" panose="020B0604020202020204" pitchFamily="34" charset="0"/>
              </a:rPr>
              <a:t>IMPLEMENTACIÓN </a:t>
            </a:r>
          </a:p>
          <a:p>
            <a:pPr marL="47997">
              <a:spcBef>
                <a:spcPts val="0"/>
              </a:spcBef>
            </a:pPr>
            <a:r>
              <a:rPr lang="es-ES" sz="1600" b="1" dirty="0">
                <a:solidFill>
                  <a:srgbClr val="2F3FB6"/>
                </a:solidFill>
                <a:latin typeface="Arial" panose="020B0604020202020204" pitchFamily="34" charset="0"/>
                <a:cs typeface="Arial" panose="020B0604020202020204" pitchFamily="34" charset="0"/>
              </a:rPr>
              <a:t>DE SISTEMA AUTOMATIZADO DE DEVOLUCIONES DE MEDICAMENTOS EN HRA</a:t>
            </a:r>
            <a:endParaRPr lang="en-US" sz="1600"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32627" y="1129569"/>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 Rosana Ramos </a:t>
            </a:r>
            <a:r>
              <a:rPr lang="es-CL" sz="1333" kern="100" dirty="0" err="1">
                <a:latin typeface="Arial" panose="020B0604020202020204" pitchFamily="34" charset="0"/>
                <a:ea typeface="Calibri" panose="020F0502020204030204" pitchFamily="34" charset="0"/>
                <a:cs typeface="Arial" panose="020B0604020202020204" pitchFamily="34" charset="0"/>
              </a:rPr>
              <a:t>Bradanovic</a:t>
            </a:r>
            <a:endParaRPr lang="es-CL" sz="1333" kern="100" dirty="0">
              <a:latin typeface="Arial" panose="020B0604020202020204" pitchFamily="34" charset="0"/>
              <a:ea typeface="Calibri" panose="020F0502020204030204" pitchFamily="34" charset="0"/>
              <a:cs typeface="Arial" panose="020B0604020202020204" pitchFamily="34" charset="0"/>
            </a:endParaRP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611328"/>
            <a:ext cx="5126845"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432625" y="10592188"/>
            <a:ext cx="4057848" cy="379463"/>
          </a:xfrm>
          <a:prstGeom prst="rect">
            <a:avLst/>
          </a:prstGeom>
          <a:noFill/>
        </p:spPr>
        <p:txBody>
          <a:bodyPr wrap="square">
            <a:spAutoFit/>
          </a:bodyPr>
          <a:lstStyle/>
          <a:p>
            <a:r>
              <a:rPr lang="es-CL" sz="933" dirty="0">
                <a:solidFill>
                  <a:srgbClr val="4D5156"/>
                </a:solidFill>
                <a:latin typeface="Arial" panose="020B0604020202020204" pitchFamily="34" charset="0"/>
                <a:cs typeface="Arial" panose="020B0604020202020204" pitchFamily="34" charset="0"/>
              </a:rPr>
              <a:t> Referencias bibliográficas:</a:t>
            </a:r>
          </a:p>
          <a:p>
            <a:r>
              <a:rPr lang="es-CL" sz="933" dirty="0">
                <a:solidFill>
                  <a:srgbClr val="4D5156"/>
                </a:solidFill>
                <a:latin typeface="Arial" panose="020B0604020202020204" pitchFamily="34" charset="0"/>
                <a:cs typeface="Arial" panose="020B0604020202020204" pitchFamily="34" charset="0"/>
              </a:rPr>
              <a:t>Desarrollo propio</a:t>
            </a:r>
            <a:endParaRPr lang="es-CL" sz="933"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382043" y="1402254"/>
            <a:ext cx="5931672" cy="295915"/>
          </a:xfrm>
          <a:prstGeom prst="rect">
            <a:avLst/>
          </a:prstGeom>
          <a:noFill/>
        </p:spPr>
        <p:txBody>
          <a:bodyPr wrap="square">
            <a:spAutoFit/>
          </a:body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Coautores: María Francisca Guzmán Rodríguez</a:t>
            </a:r>
          </a:p>
        </p:txBody>
      </p:sp>
      <p:pic>
        <p:nvPicPr>
          <p:cNvPr id="30" name="Marcador de posición de imagen 29">
            <a:extLst>
              <a:ext uri="{FF2B5EF4-FFF2-40B4-BE49-F238E27FC236}">
                <a16:creationId xmlns:a16="http://schemas.microsoft.com/office/drawing/2014/main" id="{A8FE561D-488B-E571-DD83-E0FFE7617B34}"/>
              </a:ext>
            </a:extLst>
          </p:cNvPr>
          <p:cNvPicPr>
            <a:picLocks noGrp="1" noChangeAspect="1"/>
          </p:cNvPicPr>
          <p:nvPr>
            <p:ph type="pic" sz="quarter" idx="16"/>
          </p:nvPr>
        </p:nvPicPr>
        <p:blipFill>
          <a:blip r:embed="rId5"/>
          <a:srcRect t="15" b="15"/>
          <a:stretch>
            <a:fillRect/>
          </a:stretch>
        </p:blipFill>
        <p:spPr>
          <a:xfrm>
            <a:off x="504825" y="139700"/>
            <a:ext cx="1314450" cy="855663"/>
          </a:xfrm>
          <a:prstGeom prst="rect">
            <a:avLst/>
          </a:prstGeom>
        </p:spPr>
      </p:pic>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04256" y="11738456"/>
            <a:ext cx="495166" cy="202358"/>
          </a:xfrm>
          <a:prstGeom prst="rect">
            <a:avLst/>
          </a:prstGeom>
        </p:spPr>
      </p:pic>
      <p:pic>
        <p:nvPicPr>
          <p:cNvPr id="28" name="Imagen 27">
            <a:extLst>
              <a:ext uri="{FF2B5EF4-FFF2-40B4-BE49-F238E27FC236}">
                <a16:creationId xmlns:a16="http://schemas.microsoft.com/office/drawing/2014/main" id="{F3947C88-EBF6-A579-C8AD-E04C9FBBACD1}"/>
              </a:ext>
            </a:extLst>
          </p:cNvPr>
          <p:cNvPicPr>
            <a:picLocks noChangeAspect="1"/>
          </p:cNvPicPr>
          <p:nvPr/>
        </p:nvPicPr>
        <p:blipFill>
          <a:blip r:embed="rId10"/>
          <a:stretch>
            <a:fillRect/>
          </a:stretch>
        </p:blipFill>
        <p:spPr>
          <a:xfrm>
            <a:off x="442594" y="7741426"/>
            <a:ext cx="6053300" cy="1751445"/>
          </a:xfrm>
          <a:prstGeom prst="rect">
            <a:avLst/>
          </a:prstGeom>
        </p:spPr>
      </p:pic>
      <p:pic>
        <p:nvPicPr>
          <p:cNvPr id="40" name="Imagen 39">
            <a:extLst>
              <a:ext uri="{FF2B5EF4-FFF2-40B4-BE49-F238E27FC236}">
                <a16:creationId xmlns:a16="http://schemas.microsoft.com/office/drawing/2014/main" id="{1D6E75D0-041B-64BE-3A11-2CBD5485DC2A}"/>
              </a:ext>
            </a:extLst>
          </p:cNvPr>
          <p:cNvPicPr>
            <a:picLocks noChangeAspect="1"/>
          </p:cNvPicPr>
          <p:nvPr/>
        </p:nvPicPr>
        <p:blipFill>
          <a:blip r:embed="rId11"/>
          <a:stretch>
            <a:fillRect/>
          </a:stretch>
        </p:blipFill>
        <p:spPr>
          <a:xfrm>
            <a:off x="3501868" y="4696990"/>
            <a:ext cx="2974092" cy="3044436"/>
          </a:xfrm>
          <a:prstGeom prst="rect">
            <a:avLst/>
          </a:prstGeom>
        </p:spPr>
      </p:pic>
      <p:sp>
        <p:nvSpPr>
          <p:cNvPr id="7" name="CuadroTexto 6">
            <a:extLst>
              <a:ext uri="{FF2B5EF4-FFF2-40B4-BE49-F238E27FC236}">
                <a16:creationId xmlns:a16="http://schemas.microsoft.com/office/drawing/2014/main" id="{0FF05E2B-EAC9-AA9D-A29C-F795A88ED52C}"/>
              </a:ext>
            </a:extLst>
          </p:cNvPr>
          <p:cNvSpPr txBox="1"/>
          <p:nvPr/>
        </p:nvSpPr>
        <p:spPr>
          <a:xfrm>
            <a:off x="5486689" y="11738456"/>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5803</TotalTime>
  <Words>287</Words>
  <Application>Microsoft Office PowerPoint</Application>
  <PresentationFormat>Panorámica</PresentationFormat>
  <Paragraphs>26</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El HRA no contaba con un sistema informatizado, que permitiera controlar y analizar las devoluciones de los medicamentos no administrados a los pacientes en las unidades clínicas, como tampoco identificar las causales de la no administración, por ende había una gran pérdida de medicamentos.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Cartagena</dc:creator>
  <cp:lastModifiedBy>Madeleine Riquelme</cp:lastModifiedBy>
  <cp:revision>9</cp:revision>
  <cp:lastPrinted>2024-11-29T18:15:15Z</cp:lastPrinted>
  <dcterms:created xsi:type="dcterms:W3CDTF">2024-10-23T16:54:47Z</dcterms:created>
  <dcterms:modified xsi:type="dcterms:W3CDTF">2024-12-06T00:59:34Z</dcterms:modified>
</cp:coreProperties>
</file>