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D"/>
    <a:srgbClr val="0000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D38CEC-142D-49F8-B2CC-6786CDB21225}" v="1" dt="2024-12-06T00:56:16.6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44" autoAdjust="0"/>
  </p:normalViewPr>
  <p:slideViewPr>
    <p:cSldViewPr snapToGrid="0">
      <p:cViewPr varScale="1">
        <p:scale>
          <a:sx n="71" d="100"/>
          <a:sy n="71" d="100"/>
        </p:scale>
        <p:origin x="33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0AB270-D591-48C2-B0B0-26BD15D5440B}" type="datetimeFigureOut">
              <a:rPr lang="es-CL" smtClean="0"/>
              <a:t>05-12-2024</a:t>
            </a:fld>
            <a:endParaRPr lang="es-CL"/>
          </a:p>
        </p:txBody>
      </p:sp>
      <p:sp>
        <p:nvSpPr>
          <p:cNvPr id="4" name="Marcador de imagen de diapositiva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3D049-AC8E-4ED6-B83E-C4D5C8FE527B}" type="slidenum">
              <a:rPr lang="es-CL" smtClean="0"/>
              <a:t>‹Nº›</a:t>
            </a:fld>
            <a:endParaRPr lang="es-CL"/>
          </a:p>
        </p:txBody>
      </p:sp>
    </p:spTree>
    <p:extLst>
      <p:ext uri="{BB962C8B-B14F-4D97-AF65-F5344CB8AC3E}">
        <p14:creationId xmlns:p14="http://schemas.microsoft.com/office/powerpoint/2010/main" val="171074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F8C3D049-AC8E-4ED6-B83E-C4D5C8FE527B}" type="slidenum">
              <a:rPr lang="es-CL" smtClean="0"/>
              <a:t>1</a:t>
            </a:fld>
            <a:endParaRPr lang="es-CL"/>
          </a:p>
        </p:txBody>
      </p:sp>
    </p:spTree>
    <p:extLst>
      <p:ext uri="{BB962C8B-B14F-4D97-AF65-F5344CB8AC3E}">
        <p14:creationId xmlns:p14="http://schemas.microsoft.com/office/powerpoint/2010/main" val="2658239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7697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26028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96987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35963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AA815-4BCD-48ED-B113-33DEB1E15800}"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62652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AA815-4BCD-48ED-B113-33DEB1E15800}"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72631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AA815-4BCD-48ED-B113-33DEB1E15800}"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7755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5362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26310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57082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584548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4355" y="1995313"/>
            <a:ext cx="5829300" cy="4244624"/>
          </a:xfrm>
        </p:spPr>
        <p:txBody>
          <a:bodyPr anchor="t"/>
          <a:lstStyle>
            <a:lvl1pPr algn="ctr">
              <a:defRPr sz="2992"/>
            </a:lvl1pPr>
          </a:lstStyle>
          <a:p>
            <a:r>
              <a:rPr lang="es-ES" dirty="0"/>
              <a:t>INTRODUCCION: </a:t>
            </a:r>
            <a:endParaRPr lang="en-US" dirty="0"/>
          </a:p>
        </p:txBody>
      </p:sp>
      <p:sp>
        <p:nvSpPr>
          <p:cNvPr id="3" name="Subtitle 2"/>
          <p:cNvSpPr>
            <a:spLocks noGrp="1"/>
          </p:cNvSpPr>
          <p:nvPr>
            <p:ph type="subTitle" idx="1" hasCustomPrompt="1"/>
          </p:nvPr>
        </p:nvSpPr>
        <p:spPr>
          <a:xfrm>
            <a:off x="857251" y="6403625"/>
            <a:ext cx="5143501" cy="2943576"/>
          </a:xfrm>
        </p:spPr>
        <p:txBody>
          <a:bodyPr/>
          <a:lstStyle>
            <a:lvl1pPr marL="0" indent="0" algn="ctr">
              <a:buNone/>
              <a:defRPr sz="1197"/>
            </a:lvl1pPr>
            <a:lvl2pPr marL="228004" indent="0" algn="ctr">
              <a:buNone/>
              <a:defRPr sz="997"/>
            </a:lvl2pPr>
            <a:lvl3pPr marL="456009" indent="0" algn="ctr">
              <a:buNone/>
              <a:defRPr sz="899"/>
            </a:lvl3pPr>
            <a:lvl4pPr marL="684012" indent="0" algn="ctr">
              <a:buNone/>
              <a:defRPr sz="799"/>
            </a:lvl4pPr>
            <a:lvl5pPr marL="912017" indent="0" algn="ctr">
              <a:buNone/>
              <a:defRPr sz="799"/>
            </a:lvl5pPr>
            <a:lvl6pPr marL="1140022" indent="0" algn="ctr">
              <a:buNone/>
              <a:defRPr sz="799"/>
            </a:lvl6pPr>
            <a:lvl7pPr marL="1368026" indent="0" algn="ctr">
              <a:buNone/>
              <a:defRPr sz="799"/>
            </a:lvl7pPr>
            <a:lvl8pPr marL="1596029" indent="0" algn="ctr">
              <a:buNone/>
              <a:defRPr sz="799"/>
            </a:lvl8pPr>
            <a:lvl9pPr marL="1824034" indent="0" algn="ctr">
              <a:buNone/>
              <a:defRPr sz="799"/>
            </a:lvl9pPr>
          </a:lstStyle>
          <a:p>
            <a:r>
              <a:rPr lang="es-ES" dirty="0"/>
              <a:t>OBJETIVO:</a:t>
            </a:r>
            <a:endParaRPr lang="en-US" dirty="0"/>
          </a:p>
        </p:txBody>
      </p:sp>
      <p:sp>
        <p:nvSpPr>
          <p:cNvPr id="4" name="Date Placeholder 3"/>
          <p:cNvSpPr>
            <a:spLocks noGrp="1"/>
          </p:cNvSpPr>
          <p:nvPr>
            <p:ph type="dt" sz="half" idx="10"/>
          </p:nvPr>
        </p:nvSpPr>
        <p:spPr/>
        <p:txBody>
          <a:bodyPr/>
          <a:lstStyle/>
          <a:p>
            <a:fld id="{A8DE045A-3455-46D2-A19A-7F192B0785CB}" type="datetimeFigureOut">
              <a:rPr lang="es-CL" smtClean="0"/>
              <a:t>05-12-2024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E4AE1F8-8184-4D53-A707-25B9D7121EDF}" type="slidenum">
              <a:rPr lang="es-CL" smtClean="0"/>
              <a:t>‹Nº›</a:t>
            </a:fld>
            <a:endParaRPr lang="es-CL"/>
          </a:p>
        </p:txBody>
      </p:sp>
      <p:sp>
        <p:nvSpPr>
          <p:cNvPr id="9" name="Marcador de posición de imagen 8">
            <a:extLst>
              <a:ext uri="{FF2B5EF4-FFF2-40B4-BE49-F238E27FC236}">
                <a16:creationId xmlns:a16="http://schemas.microsoft.com/office/drawing/2014/main" id="{EF377DD2-CE99-250F-E653-53E93B489B24}"/>
              </a:ext>
            </a:extLst>
          </p:cNvPr>
          <p:cNvSpPr>
            <a:spLocks noGrp="1"/>
          </p:cNvSpPr>
          <p:nvPr>
            <p:ph type="pic" sz="quarter" idx="13"/>
          </p:nvPr>
        </p:nvSpPr>
        <p:spPr>
          <a:xfrm>
            <a:off x="4193745" y="3837461"/>
            <a:ext cx="2393695" cy="4354740"/>
          </a:xfrm>
        </p:spPr>
        <p:txBody>
          <a:bodyPr/>
          <a:lstStyle/>
          <a:p>
            <a:endParaRPr lang="es-CL"/>
          </a:p>
        </p:txBody>
      </p:sp>
      <p:sp>
        <p:nvSpPr>
          <p:cNvPr id="11" name="Marcador de gráfico 10">
            <a:extLst>
              <a:ext uri="{FF2B5EF4-FFF2-40B4-BE49-F238E27FC236}">
                <a16:creationId xmlns:a16="http://schemas.microsoft.com/office/drawing/2014/main" id="{5D5AD79E-BA5F-C4B5-63F9-4A678C370F80}"/>
              </a:ext>
            </a:extLst>
          </p:cNvPr>
          <p:cNvSpPr>
            <a:spLocks noGrp="1"/>
          </p:cNvSpPr>
          <p:nvPr>
            <p:ph type="chart" sz="quarter" idx="14"/>
          </p:nvPr>
        </p:nvSpPr>
        <p:spPr>
          <a:xfrm>
            <a:off x="514072" y="7504608"/>
            <a:ext cx="3679669" cy="2640539"/>
          </a:xfrm>
        </p:spPr>
        <p:txBody>
          <a:bodyPr/>
          <a:lstStyle/>
          <a:p>
            <a:endParaRPr lang="es-CL"/>
          </a:p>
        </p:txBody>
      </p:sp>
      <p:sp>
        <p:nvSpPr>
          <p:cNvPr id="13" name="Marcador de tabla 12">
            <a:extLst>
              <a:ext uri="{FF2B5EF4-FFF2-40B4-BE49-F238E27FC236}">
                <a16:creationId xmlns:a16="http://schemas.microsoft.com/office/drawing/2014/main" id="{90517F6B-0520-B2B0-E591-A6D2E20EB864}"/>
              </a:ext>
            </a:extLst>
          </p:cNvPr>
          <p:cNvSpPr>
            <a:spLocks noGrp="1"/>
          </p:cNvSpPr>
          <p:nvPr>
            <p:ph type="tbl" sz="quarter" idx="15"/>
          </p:nvPr>
        </p:nvSpPr>
        <p:spPr>
          <a:xfrm>
            <a:off x="3124218" y="9048504"/>
            <a:ext cx="3679669" cy="1782643"/>
          </a:xfrm>
        </p:spPr>
        <p:txBody>
          <a:bodyPr/>
          <a:lstStyle/>
          <a:p>
            <a:endParaRPr lang="es-CL"/>
          </a:p>
        </p:txBody>
      </p:sp>
      <p:sp>
        <p:nvSpPr>
          <p:cNvPr id="10" name="Marcador de posición de imagen 9">
            <a:extLst>
              <a:ext uri="{FF2B5EF4-FFF2-40B4-BE49-F238E27FC236}">
                <a16:creationId xmlns:a16="http://schemas.microsoft.com/office/drawing/2014/main" id="{E7432D12-EDCB-D7FF-56D0-B2B142D10DD2}"/>
              </a:ext>
            </a:extLst>
          </p:cNvPr>
          <p:cNvSpPr>
            <a:spLocks noGrp="1"/>
          </p:cNvSpPr>
          <p:nvPr>
            <p:ph type="pic" sz="quarter" idx="16" hasCustomPrompt="1"/>
          </p:nvPr>
        </p:nvSpPr>
        <p:spPr>
          <a:xfrm>
            <a:off x="4893322" y="243418"/>
            <a:ext cx="1754716" cy="732367"/>
          </a:xfrm>
        </p:spPr>
        <p:txBody>
          <a:bodyPr>
            <a:normAutofit/>
          </a:bodyPr>
          <a:lstStyle>
            <a:lvl1pPr>
              <a:defRPr sz="1333"/>
            </a:lvl1pPr>
          </a:lstStyle>
          <a:p>
            <a:r>
              <a:rPr lang="es-CL" dirty="0"/>
              <a:t>Inserte Logo </a:t>
            </a:r>
          </a:p>
        </p:txBody>
      </p:sp>
    </p:spTree>
    <p:extLst>
      <p:ext uri="{BB962C8B-B14F-4D97-AF65-F5344CB8AC3E}">
        <p14:creationId xmlns:p14="http://schemas.microsoft.com/office/powerpoint/2010/main" val="354594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906AA815-4BCD-48ED-B113-33DEB1E15800}" type="datetimeFigureOut">
              <a:rPr lang="en-US" smtClean="0"/>
              <a:t>12/5/2024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51BDDF04-D0A0-4B5E-A1D0-7D8998526F8D}" type="slidenum">
              <a:rPr lang="en-US" smtClean="0"/>
              <a:t>‹Nº›</a:t>
            </a:fld>
            <a:endParaRPr lang="en-US"/>
          </a:p>
        </p:txBody>
      </p:sp>
    </p:spTree>
    <p:extLst>
      <p:ext uri="{BB962C8B-B14F-4D97-AF65-F5344CB8AC3E}">
        <p14:creationId xmlns:p14="http://schemas.microsoft.com/office/powerpoint/2010/main" val="17398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dots&#10;&#10;Description automatically generated with medium confidence">
            <a:extLst>
              <a:ext uri="{FF2B5EF4-FFF2-40B4-BE49-F238E27FC236}">
                <a16:creationId xmlns:a16="http://schemas.microsoft.com/office/drawing/2014/main" id="{3C3F0552-E9B3-47F6-A3B6-809496C5281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19" t="23106" r="819"/>
          <a:stretch/>
        </p:blipFill>
        <p:spPr>
          <a:xfrm>
            <a:off x="-1" y="0"/>
            <a:ext cx="6858001" cy="12192000"/>
          </a:xfrm>
          <a:prstGeom prst="rect">
            <a:avLst/>
          </a:prstGeom>
        </p:spPr>
      </p:pic>
      <p:cxnSp>
        <p:nvCxnSpPr>
          <p:cNvPr id="26" name="Conector recto 25">
            <a:extLst>
              <a:ext uri="{FF2B5EF4-FFF2-40B4-BE49-F238E27FC236}">
                <a16:creationId xmlns:a16="http://schemas.microsoft.com/office/drawing/2014/main" id="{99ABB5F0-EB2D-97B3-4F46-2CEBFD089227}"/>
              </a:ext>
            </a:extLst>
          </p:cNvPr>
          <p:cNvCxnSpPr>
            <a:cxnSpLocks/>
          </p:cNvCxnSpPr>
          <p:nvPr/>
        </p:nvCxnSpPr>
        <p:spPr>
          <a:xfrm>
            <a:off x="943956" y="1360628"/>
            <a:ext cx="5522768" cy="3856"/>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3C292D9F-3ED6-63AC-BE72-04CC26FD3221}"/>
              </a:ext>
            </a:extLst>
          </p:cNvPr>
          <p:cNvSpPr>
            <a:spLocks noGrp="1"/>
          </p:cNvSpPr>
          <p:nvPr>
            <p:ph type="ctrTitle"/>
          </p:nvPr>
        </p:nvSpPr>
        <p:spPr>
          <a:xfrm>
            <a:off x="456242" y="1809474"/>
            <a:ext cx="2984569" cy="1343212"/>
          </a:xfrm>
          <a:solidFill>
            <a:srgbClr val="FFFFFF">
              <a:alpha val="12941"/>
            </a:srgbClr>
          </a:solidFill>
          <a:ln>
            <a:solidFill>
              <a:srgbClr val="00D2DD"/>
            </a:solidFill>
          </a:ln>
        </p:spPr>
        <p:txBody>
          <a:bodyPr>
            <a:normAutofit fontScale="90000"/>
          </a:bodyPr>
          <a:lstStyle/>
          <a:p>
            <a:r>
              <a:rPr lang="es-CL" sz="1199" dirty="0">
                <a:latin typeface="Arial" panose="020B0604020202020204" pitchFamily="34" charset="0"/>
                <a:cs typeface="Arial" panose="020B0604020202020204" pitchFamily="34" charset="0"/>
              </a:rPr>
              <a:t>Introducción:</a:t>
            </a:r>
            <a:br>
              <a:rPr lang="es-CL" sz="1199" dirty="0">
                <a:latin typeface="Arial" panose="020B0604020202020204" pitchFamily="34" charset="0"/>
                <a:cs typeface="Arial" panose="020B0604020202020204" pitchFamily="34" charset="0"/>
              </a:rPr>
            </a:br>
            <a:r>
              <a:rPr lang="es-CL" sz="1199" dirty="0">
                <a:latin typeface="Arial" panose="020B0604020202020204" pitchFamily="34" charset="0"/>
                <a:cs typeface="Arial" panose="020B0604020202020204" pitchFamily="34" charset="0"/>
              </a:rPr>
              <a:t>El paradigma de dispensación reactivo es el responsable de los largos tiempos de espera para la entrega de medicamentos. El sistema Free Flow Farma reduce drásticamente los tiempos de espera, aplicando tecnologías informáticas mediante el cambio de paradigma de dispensación.</a:t>
            </a:r>
            <a:br>
              <a:rPr lang="es-CL" sz="1199" dirty="0">
                <a:latin typeface="Arial" panose="020B0604020202020204" pitchFamily="34" charset="0"/>
                <a:cs typeface="Arial" panose="020B0604020202020204" pitchFamily="34" charset="0"/>
              </a:rPr>
            </a:br>
            <a:endParaRPr lang="es-CL" sz="1199"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AB84BC6A-F5A2-08C1-20EA-3CBC068EC0CF}"/>
              </a:ext>
            </a:extLst>
          </p:cNvPr>
          <p:cNvSpPr>
            <a:spLocks noGrp="1"/>
          </p:cNvSpPr>
          <p:nvPr>
            <p:ph type="subTitle" idx="1"/>
          </p:nvPr>
        </p:nvSpPr>
        <p:spPr>
          <a:xfrm>
            <a:off x="3491392" y="1807179"/>
            <a:ext cx="2984569" cy="1343212"/>
          </a:xfrm>
          <a:solidFill>
            <a:srgbClr val="FFFFFF">
              <a:alpha val="12941"/>
            </a:srgbClr>
          </a:solidFill>
          <a:ln>
            <a:solidFill>
              <a:srgbClr val="00D2DD"/>
            </a:solidFill>
          </a:ln>
        </p:spPr>
        <p:txBody>
          <a:bodyPr/>
          <a:lstStyle/>
          <a:p>
            <a:r>
              <a:rPr lang="es-CL" dirty="0">
                <a:latin typeface="Arial" panose="020B0604020202020204" pitchFamily="34" charset="0"/>
                <a:cs typeface="Arial" panose="020B0604020202020204" pitchFamily="34" charset="0"/>
              </a:rPr>
              <a:t>Objetivo:</a:t>
            </a:r>
          </a:p>
          <a:p>
            <a:pPr>
              <a:spcBef>
                <a:spcPts val="0"/>
              </a:spcBef>
            </a:pPr>
            <a:r>
              <a:rPr lang="es-CL" dirty="0">
                <a:latin typeface="Arial" panose="020B0604020202020204" pitchFamily="34" charset="0"/>
                <a:cs typeface="Arial" panose="020B0604020202020204" pitchFamily="34" charset="0"/>
              </a:rPr>
              <a:t>Reducir el tiempo de espera en la entrega de medicamentos a pacientes crónicos en farmacia ambulatoria del Hospital Clínico San Borja Arriarán </a:t>
            </a:r>
          </a:p>
        </p:txBody>
      </p:sp>
      <p:sp>
        <p:nvSpPr>
          <p:cNvPr id="15" name="Marcador de gráfico 10">
            <a:extLst>
              <a:ext uri="{FF2B5EF4-FFF2-40B4-BE49-F238E27FC236}">
                <a16:creationId xmlns:a16="http://schemas.microsoft.com/office/drawing/2014/main" id="{13A35308-A9C3-2987-90EC-B2913B77C538}"/>
              </a:ext>
            </a:extLst>
          </p:cNvPr>
          <p:cNvSpPr>
            <a:spLocks noGrp="1"/>
          </p:cNvSpPr>
          <p:nvPr>
            <p:ph type="chart" sz="quarter" idx="14"/>
          </p:nvPr>
        </p:nvSpPr>
        <p:spPr>
          <a:xfrm>
            <a:off x="432629" y="5667625"/>
            <a:ext cx="2996375" cy="1904940"/>
          </a:xfrm>
          <a:ln>
            <a:solidFill>
              <a:srgbClr val="00D2DD"/>
            </a:solidFill>
          </a:ln>
        </p:spPr>
        <p:txBody>
          <a:bodyPr/>
          <a:lstStyle/>
          <a:p>
            <a:endParaRPr lang="es-CL" dirty="0"/>
          </a:p>
        </p:txBody>
      </p:sp>
      <p:sp>
        <p:nvSpPr>
          <p:cNvPr id="4" name="Title 1">
            <a:extLst>
              <a:ext uri="{FF2B5EF4-FFF2-40B4-BE49-F238E27FC236}">
                <a16:creationId xmlns:a16="http://schemas.microsoft.com/office/drawing/2014/main" id="{9E87CDDA-A021-9EC1-3391-CC8B403C74EA}"/>
              </a:ext>
            </a:extLst>
          </p:cNvPr>
          <p:cNvSpPr txBox="1">
            <a:spLocks/>
          </p:cNvSpPr>
          <p:nvPr/>
        </p:nvSpPr>
        <p:spPr>
          <a:xfrm>
            <a:off x="432626" y="3204481"/>
            <a:ext cx="6043333" cy="1175679"/>
          </a:xfrm>
          <a:prstGeom prst="rect">
            <a:avLst/>
          </a:prstGeom>
          <a:solidFill>
            <a:srgbClr val="FFFFFF">
              <a:alpha val="12941"/>
            </a:srgbClr>
          </a:solidFill>
          <a:ln>
            <a:solidFill>
              <a:srgbClr val="000067"/>
            </a:solidFill>
          </a:ln>
        </p:spPr>
        <p:txBody>
          <a:bodyPr vert="horz" lIns="60961" tIns="30481" rIns="60961" bIns="30481" rtlCol="0" anchor="t">
            <a:normAutofit fontScale="92500" lnSpcReduction="1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Método:</a:t>
            </a:r>
          </a:p>
          <a:p>
            <a:pPr marL="47997">
              <a:spcBef>
                <a:spcPts val="0"/>
              </a:spcBef>
            </a:pPr>
            <a:r>
              <a:rPr lang="es-ES" sz="1200" dirty="0">
                <a:latin typeface="Arial" panose="020B0604020202020204" pitchFamily="34" charset="0"/>
                <a:cs typeface="Arial" panose="020B0604020202020204" pitchFamily="34" charset="0"/>
              </a:rPr>
              <a:t>Mediante la incorporación de herramientas de tecnologías de la información, con el apoyo de la Fundación InnovaQuidad se desarrolla un software donde se incorpora a pacientes crónicos, a quienes mediante correo electrónico y mensajería WhatsApp se le ofrecen alternativas de retiro de medicamentos. El paciente escoge el día en que se presenta a retirar sus medicamentos. Con ello, se aplica el paradigma de dispensación proactivo, preparando con anticipación el paquetizado de medicamentos que se entrega al paciente, sin que deba esperar la gestión de preparación de medicamentos a entregar.</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25EA934E-CED1-DFC0-F089-FC2386B340B7}"/>
              </a:ext>
            </a:extLst>
          </p:cNvPr>
          <p:cNvSpPr txBox="1">
            <a:spLocks/>
          </p:cNvSpPr>
          <p:nvPr/>
        </p:nvSpPr>
        <p:spPr>
          <a:xfrm>
            <a:off x="432627" y="4437853"/>
            <a:ext cx="2996375" cy="1175680"/>
          </a:xfrm>
          <a:prstGeom prst="rect">
            <a:avLst/>
          </a:prstGeom>
          <a:solidFill>
            <a:srgbClr val="FFFFFF">
              <a:alpha val="12941"/>
            </a:srgbClr>
          </a:solidFill>
          <a:ln>
            <a:solidFill>
              <a:srgbClr val="000067"/>
            </a:solidFill>
          </a:ln>
        </p:spPr>
        <p:txBody>
          <a:bodyPr vert="horz" lIns="60961" tIns="30481" rIns="60961" bIns="30481" rtlCol="0" anchor="t">
            <a:norm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Resultado:</a:t>
            </a:r>
          </a:p>
          <a:p>
            <a:pPr marL="47997">
              <a:spcBef>
                <a:spcPts val="0"/>
              </a:spcBef>
            </a:pPr>
            <a:r>
              <a:rPr lang="es-ES" sz="1200" dirty="0">
                <a:latin typeface="Arial" panose="020B0604020202020204" pitchFamily="34" charset="0"/>
                <a:cs typeface="Arial" panose="020B0604020202020204" pitchFamily="34" charset="0"/>
              </a:rPr>
              <a:t>Se evidencia una dramática disminución en el tiempo de espera en la entrega de medicamentos para los pacientes. De esperar 40 minutos a entre 5 y 15 minutos para retirar sus fármacos.</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EDF64135-3A48-28B2-E6B0-E664572E0EB2}"/>
              </a:ext>
            </a:extLst>
          </p:cNvPr>
          <p:cNvSpPr txBox="1">
            <a:spLocks/>
          </p:cNvSpPr>
          <p:nvPr/>
        </p:nvSpPr>
        <p:spPr>
          <a:xfrm>
            <a:off x="432627" y="9470575"/>
            <a:ext cx="6053300" cy="1077683"/>
          </a:xfrm>
          <a:prstGeom prst="rect">
            <a:avLst/>
          </a:prstGeom>
          <a:ln>
            <a:solidFill>
              <a:srgbClr val="00D2DD"/>
            </a:solidFill>
          </a:ln>
        </p:spPr>
        <p:txBody>
          <a:bodyPr vert="horz" lIns="60961" tIns="30481" rIns="60961" bIns="30481" rtlCol="0" anchor="t">
            <a:norm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Conclusiones:</a:t>
            </a:r>
          </a:p>
          <a:p>
            <a:pPr marL="47997">
              <a:spcBef>
                <a:spcPts val="0"/>
              </a:spcBef>
            </a:pPr>
            <a:r>
              <a:rPr lang="es-ES" sz="1200" dirty="0">
                <a:latin typeface="Arial" panose="020B0604020202020204" pitchFamily="34" charset="0"/>
                <a:cs typeface="Arial" panose="020B0604020202020204" pitchFamily="34" charset="0"/>
              </a:rPr>
              <a:t>El cambio de paradigma de dispensación junto con la incorporación de tecnologías de la información a la problemática de tiempos de espera para la entrega de medicamentos a pacientes crónicos ha demostrado reducir drásticamente los tiempos de espera y mejorando ostensiblemente la satisfacción usuaria.</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F304BE55-1647-26F0-3215-B5AB43AFB541}"/>
              </a:ext>
            </a:extLst>
          </p:cNvPr>
          <p:cNvSpPr txBox="1">
            <a:spLocks/>
          </p:cNvSpPr>
          <p:nvPr/>
        </p:nvSpPr>
        <p:spPr>
          <a:xfrm>
            <a:off x="1930814" y="210741"/>
            <a:ext cx="3046029" cy="262685"/>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867" b="1" dirty="0">
                <a:solidFill>
                  <a:srgbClr val="2F3FB6"/>
                </a:solidFill>
                <a:latin typeface="Arial" panose="020B0604020202020204" pitchFamily="34" charset="0"/>
                <a:cs typeface="Arial" panose="020B0604020202020204" pitchFamily="34" charset="0"/>
              </a:rPr>
              <a:t>Sistema de agendamiento Free Flow Farma</a:t>
            </a:r>
            <a:endParaRPr lang="en-US" sz="1867" b="1" dirty="0">
              <a:solidFill>
                <a:srgbClr val="2F3FB6"/>
              </a:solidFill>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7907756C-A1BA-A237-9D9B-1D9107F58188}"/>
              </a:ext>
            </a:extLst>
          </p:cNvPr>
          <p:cNvSpPr txBox="1">
            <a:spLocks/>
          </p:cNvSpPr>
          <p:nvPr/>
        </p:nvSpPr>
        <p:spPr>
          <a:xfrm>
            <a:off x="432627" y="1129569"/>
            <a:ext cx="5691407" cy="255931"/>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Autor:</a:t>
            </a:r>
          </a:p>
        </p:txBody>
      </p:sp>
      <p:cxnSp>
        <p:nvCxnSpPr>
          <p:cNvPr id="27" name="Conector recto 26">
            <a:extLst>
              <a:ext uri="{FF2B5EF4-FFF2-40B4-BE49-F238E27FC236}">
                <a16:creationId xmlns:a16="http://schemas.microsoft.com/office/drawing/2014/main" id="{F455C445-B0C7-D82C-CFF8-4A2209E4EECC}"/>
              </a:ext>
            </a:extLst>
          </p:cNvPr>
          <p:cNvCxnSpPr>
            <a:cxnSpLocks/>
          </p:cNvCxnSpPr>
          <p:nvPr/>
        </p:nvCxnSpPr>
        <p:spPr>
          <a:xfrm>
            <a:off x="1349115" y="1611328"/>
            <a:ext cx="5126845" cy="0"/>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661468CB-F6D6-B9EF-EAE6-2DEB32BEECA0}"/>
              </a:ext>
            </a:extLst>
          </p:cNvPr>
          <p:cNvSpPr txBox="1"/>
          <p:nvPr/>
        </p:nvSpPr>
        <p:spPr>
          <a:xfrm>
            <a:off x="432625" y="10592188"/>
            <a:ext cx="4057848" cy="235898"/>
          </a:xfrm>
          <a:prstGeom prst="rect">
            <a:avLst/>
          </a:prstGeom>
          <a:noFill/>
        </p:spPr>
        <p:txBody>
          <a:bodyPr wrap="square">
            <a:spAutoFit/>
          </a:bodyPr>
          <a:lstStyle/>
          <a:p>
            <a:r>
              <a:rPr lang="es-CL" sz="933" dirty="0">
                <a:solidFill>
                  <a:srgbClr val="4D5156"/>
                </a:solidFill>
                <a:latin typeface="Arial" panose="020B0604020202020204" pitchFamily="34" charset="0"/>
                <a:cs typeface="Arial" panose="020B0604020202020204" pitchFamily="34" charset="0"/>
              </a:rPr>
              <a:t> Referencias bibliográficas:</a:t>
            </a:r>
            <a:endParaRPr lang="es-CL" sz="933" dirty="0">
              <a:latin typeface="Arial" panose="020B0604020202020204" pitchFamily="34" charset="0"/>
              <a:cs typeface="Arial" panose="020B0604020202020204" pitchFamily="34" charset="0"/>
            </a:endParaRPr>
          </a:p>
        </p:txBody>
      </p:sp>
      <p:sp>
        <p:nvSpPr>
          <p:cNvPr id="23" name="CuadroTexto 22">
            <a:extLst>
              <a:ext uri="{FF2B5EF4-FFF2-40B4-BE49-F238E27FC236}">
                <a16:creationId xmlns:a16="http://schemas.microsoft.com/office/drawing/2014/main" id="{E707A7F4-3035-07BA-AF24-CF3A460168B4}"/>
              </a:ext>
            </a:extLst>
          </p:cNvPr>
          <p:cNvSpPr txBox="1"/>
          <p:nvPr/>
        </p:nvSpPr>
        <p:spPr>
          <a:xfrm>
            <a:off x="382043" y="1402254"/>
            <a:ext cx="5931672" cy="295915"/>
          </a:xfrm>
          <a:prstGeom prst="rect">
            <a:avLst/>
          </a:prstGeom>
          <a:noFill/>
        </p:spPr>
        <p:txBody>
          <a:bodyPr wrap="square">
            <a:spAutoFit/>
          </a:body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Coautores:</a:t>
            </a:r>
          </a:p>
        </p:txBody>
      </p:sp>
      <p:pic>
        <p:nvPicPr>
          <p:cNvPr id="16" name="Marcador de posición de imagen 15" descr="Logotipo&#10;&#10;Descripción generada automáticamente">
            <a:extLst>
              <a:ext uri="{FF2B5EF4-FFF2-40B4-BE49-F238E27FC236}">
                <a16:creationId xmlns:a16="http://schemas.microsoft.com/office/drawing/2014/main" id="{DEFB0654-6D55-3BF9-A510-148FC07B831D}"/>
              </a:ext>
            </a:extLst>
          </p:cNvPr>
          <p:cNvPicPr>
            <a:picLocks noGrp="1" noChangeAspect="1"/>
          </p:cNvPicPr>
          <p:nvPr>
            <p:ph type="pic" sz="quarter" idx="16"/>
          </p:nvPr>
        </p:nvPicPr>
        <p:blipFill>
          <a:blip r:embed="rId4">
            <a:extLst>
              <a:ext uri="{28A0092B-C50C-407E-A947-70E740481C1C}">
                <a14:useLocalDpi xmlns:a14="http://schemas.microsoft.com/office/drawing/2010/main" val="0"/>
              </a:ext>
            </a:extLst>
          </a:blip>
          <a:srcRect t="7912" b="7912"/>
          <a:stretch>
            <a:fillRect/>
          </a:stretch>
        </p:blipFill>
        <p:spPr>
          <a:xfrm>
            <a:off x="504825" y="139700"/>
            <a:ext cx="1314450" cy="855663"/>
          </a:xfrm>
        </p:spPr>
      </p:pic>
      <p:pic>
        <p:nvPicPr>
          <p:cNvPr id="6" name="Picture 6" descr="A blue and white sign&#10;&#10;Description automatically generated">
            <a:extLst>
              <a:ext uri="{FF2B5EF4-FFF2-40B4-BE49-F238E27FC236}">
                <a16:creationId xmlns:a16="http://schemas.microsoft.com/office/drawing/2014/main" id="{D23C817A-ED21-8C69-DBF6-D7AED1FF980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5039015" y="177854"/>
            <a:ext cx="1708039" cy="548238"/>
          </a:xfrm>
          <a:prstGeom prst="rect">
            <a:avLst/>
          </a:prstGeom>
        </p:spPr>
      </p:pic>
      <p:pic>
        <p:nvPicPr>
          <p:cNvPr id="8" name="Picture 8" descr="A black background with red and blue text&#10;&#10;Description automatically generated">
            <a:extLst>
              <a:ext uri="{FF2B5EF4-FFF2-40B4-BE49-F238E27FC236}">
                <a16:creationId xmlns:a16="http://schemas.microsoft.com/office/drawing/2014/main" id="{6187F17B-2BBC-0735-8373-3F57C33884F1}"/>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1818987" y="11583316"/>
            <a:ext cx="3365760" cy="482167"/>
          </a:xfrm>
          <a:prstGeom prst="rect">
            <a:avLst/>
          </a:prstGeom>
        </p:spPr>
      </p:pic>
      <p:pic>
        <p:nvPicPr>
          <p:cNvPr id="9" name="Gráfico 35">
            <a:extLst>
              <a:ext uri="{FF2B5EF4-FFF2-40B4-BE49-F238E27FC236}">
                <a16:creationId xmlns:a16="http://schemas.microsoft.com/office/drawing/2014/main" id="{907CC7E4-342F-5F3F-31C7-6F1AAF93C21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4256" y="11738456"/>
            <a:ext cx="495166" cy="202358"/>
          </a:xfrm>
          <a:prstGeom prst="rect">
            <a:avLst/>
          </a:prstGeom>
        </p:spPr>
      </p:pic>
      <p:sp>
        <p:nvSpPr>
          <p:cNvPr id="10" name="CuadroTexto 9">
            <a:extLst>
              <a:ext uri="{FF2B5EF4-FFF2-40B4-BE49-F238E27FC236}">
                <a16:creationId xmlns:a16="http://schemas.microsoft.com/office/drawing/2014/main" id="{DD60E4D8-CF81-DD47-A97D-40FAA3F5E109}"/>
              </a:ext>
            </a:extLst>
          </p:cNvPr>
          <p:cNvSpPr txBox="1"/>
          <p:nvPr/>
        </p:nvSpPr>
        <p:spPr>
          <a:xfrm>
            <a:off x="1145622" y="1104206"/>
            <a:ext cx="3385573" cy="297454"/>
          </a:xfrm>
          <a:prstGeom prst="rect">
            <a:avLst/>
          </a:prstGeom>
          <a:noFill/>
        </p:spPr>
        <p:txBody>
          <a:bodyPr wrap="square" rtlCol="0">
            <a:spAutoFit/>
          </a:bodyPr>
          <a:lstStyle/>
          <a:p>
            <a:r>
              <a:rPr lang="es-CL" sz="1333" kern="100" dirty="0">
                <a:latin typeface="Arial" panose="020B0604020202020204" pitchFamily="34" charset="0"/>
                <a:ea typeface="Calibri" panose="020F0502020204030204" pitchFamily="34" charset="0"/>
                <a:cs typeface="Arial" panose="020B0604020202020204" pitchFamily="34" charset="0"/>
              </a:rPr>
              <a:t>QF. Nicolás Soto Durán</a:t>
            </a:r>
          </a:p>
        </p:txBody>
      </p:sp>
      <p:sp>
        <p:nvSpPr>
          <p:cNvPr id="11" name="CuadroTexto 10">
            <a:extLst>
              <a:ext uri="{FF2B5EF4-FFF2-40B4-BE49-F238E27FC236}">
                <a16:creationId xmlns:a16="http://schemas.microsoft.com/office/drawing/2014/main" id="{05B812C8-FD24-FD66-BA75-028417680D14}"/>
              </a:ext>
            </a:extLst>
          </p:cNvPr>
          <p:cNvSpPr txBox="1"/>
          <p:nvPr/>
        </p:nvSpPr>
        <p:spPr>
          <a:xfrm>
            <a:off x="1426376" y="1358324"/>
            <a:ext cx="3385573" cy="297454"/>
          </a:xfrm>
          <a:prstGeom prst="rect">
            <a:avLst/>
          </a:prstGeom>
          <a:noFill/>
        </p:spPr>
        <p:txBody>
          <a:bodyPr wrap="square" rtlCol="0">
            <a:spAutoFit/>
          </a:bodyPr>
          <a:lstStyle/>
          <a:p>
            <a:r>
              <a:rPr lang="es-CL" sz="1333" kern="100" dirty="0">
                <a:latin typeface="Arial" panose="020B0604020202020204" pitchFamily="34" charset="0"/>
                <a:ea typeface="Calibri" panose="020F0502020204030204" pitchFamily="34" charset="0"/>
                <a:cs typeface="Arial" panose="020B0604020202020204" pitchFamily="34" charset="0"/>
              </a:rPr>
              <a:t>Fundación InnovaQuidad</a:t>
            </a:r>
          </a:p>
        </p:txBody>
      </p:sp>
      <p:pic>
        <p:nvPicPr>
          <p:cNvPr id="20" name="Marcador de posición de imagen 19" descr="Imagen que contiene Carta&#10;&#10;Descripción generada automáticamente">
            <a:extLst>
              <a:ext uri="{FF2B5EF4-FFF2-40B4-BE49-F238E27FC236}">
                <a16:creationId xmlns:a16="http://schemas.microsoft.com/office/drawing/2014/main" id="{D099987D-7509-A6A0-49E8-7690E279AA39}"/>
              </a:ext>
            </a:extLst>
          </p:cNvPr>
          <p:cNvPicPr>
            <a:picLocks noGrp="1" noChangeAspect="1"/>
          </p:cNvPicPr>
          <p:nvPr>
            <p:ph type="pic" sz="quarter" idx="13"/>
          </p:nvPr>
        </p:nvPicPr>
        <p:blipFill>
          <a:blip r:embed="rId9"/>
          <a:srcRect t="10585" b="10585"/>
          <a:stretch>
            <a:fillRect/>
          </a:stretch>
        </p:blipFill>
        <p:spPr>
          <a:xfrm>
            <a:off x="3490913" y="4435475"/>
            <a:ext cx="2984500" cy="3136900"/>
          </a:xfrm>
          <a:prstGeom prst="rect">
            <a:avLst/>
          </a:prstGeom>
        </p:spPr>
      </p:pic>
      <p:pic>
        <p:nvPicPr>
          <p:cNvPr id="30" name="Imagen 29">
            <a:extLst>
              <a:ext uri="{FF2B5EF4-FFF2-40B4-BE49-F238E27FC236}">
                <a16:creationId xmlns:a16="http://schemas.microsoft.com/office/drawing/2014/main" id="{7DE7E69D-1287-9537-45FC-B27E1FDE174B}"/>
              </a:ext>
            </a:extLst>
          </p:cNvPr>
          <p:cNvPicPr>
            <a:picLocks noChangeAspect="1"/>
          </p:cNvPicPr>
          <p:nvPr/>
        </p:nvPicPr>
        <p:blipFill>
          <a:blip r:embed="rId10"/>
          <a:stretch>
            <a:fillRect/>
          </a:stretch>
        </p:blipFill>
        <p:spPr>
          <a:xfrm>
            <a:off x="496379" y="5781402"/>
            <a:ext cx="2904293" cy="1618381"/>
          </a:xfrm>
          <a:prstGeom prst="rect">
            <a:avLst/>
          </a:prstGeom>
        </p:spPr>
      </p:pic>
      <p:sp>
        <p:nvSpPr>
          <p:cNvPr id="12" name="Rectángulo 11">
            <a:extLst>
              <a:ext uri="{FF2B5EF4-FFF2-40B4-BE49-F238E27FC236}">
                <a16:creationId xmlns:a16="http://schemas.microsoft.com/office/drawing/2014/main" id="{EF443D32-9429-5242-9915-A92C16E14C50}"/>
              </a:ext>
            </a:extLst>
          </p:cNvPr>
          <p:cNvSpPr/>
          <p:nvPr/>
        </p:nvSpPr>
        <p:spPr>
          <a:xfrm>
            <a:off x="5086350" y="5220660"/>
            <a:ext cx="641350" cy="2517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7" name="Imagen 16">
            <a:extLst>
              <a:ext uri="{FF2B5EF4-FFF2-40B4-BE49-F238E27FC236}">
                <a16:creationId xmlns:a16="http://schemas.microsoft.com/office/drawing/2014/main" id="{18F89649-122F-E101-D26F-DFCEDFCCD7BC}"/>
              </a:ext>
            </a:extLst>
          </p:cNvPr>
          <p:cNvPicPr>
            <a:picLocks noChangeAspect="1"/>
          </p:cNvPicPr>
          <p:nvPr/>
        </p:nvPicPr>
        <p:blipFill>
          <a:blip r:embed="rId11"/>
          <a:stretch>
            <a:fillRect/>
          </a:stretch>
        </p:blipFill>
        <p:spPr>
          <a:xfrm>
            <a:off x="426276" y="7613689"/>
            <a:ext cx="2995014" cy="1812956"/>
          </a:xfrm>
          <a:prstGeom prst="rect">
            <a:avLst/>
          </a:prstGeom>
          <a:ln>
            <a:solidFill>
              <a:srgbClr val="00D2DD"/>
            </a:solidFill>
          </a:ln>
        </p:spPr>
      </p:pic>
      <p:pic>
        <p:nvPicPr>
          <p:cNvPr id="28" name="Imagen 27">
            <a:extLst>
              <a:ext uri="{FF2B5EF4-FFF2-40B4-BE49-F238E27FC236}">
                <a16:creationId xmlns:a16="http://schemas.microsoft.com/office/drawing/2014/main" id="{22E40CA1-9979-68A3-2DA2-61D13DE1A71D}"/>
              </a:ext>
            </a:extLst>
          </p:cNvPr>
          <p:cNvPicPr>
            <a:picLocks noChangeAspect="1"/>
          </p:cNvPicPr>
          <p:nvPr/>
        </p:nvPicPr>
        <p:blipFill>
          <a:blip r:embed="rId12"/>
          <a:stretch>
            <a:fillRect/>
          </a:stretch>
        </p:blipFill>
        <p:spPr>
          <a:xfrm>
            <a:off x="3490914" y="7613689"/>
            <a:ext cx="2995014" cy="1812954"/>
          </a:xfrm>
          <a:prstGeom prst="rect">
            <a:avLst/>
          </a:prstGeom>
          <a:ln>
            <a:solidFill>
              <a:srgbClr val="00D2DD"/>
            </a:solidFill>
          </a:ln>
        </p:spPr>
      </p:pic>
      <p:sp>
        <p:nvSpPr>
          <p:cNvPr id="31" name="Rectángulo 30">
            <a:extLst>
              <a:ext uri="{FF2B5EF4-FFF2-40B4-BE49-F238E27FC236}">
                <a16:creationId xmlns:a16="http://schemas.microsoft.com/office/drawing/2014/main" id="{BB625455-84D4-0060-EEC8-47B5BBAC7177}"/>
              </a:ext>
            </a:extLst>
          </p:cNvPr>
          <p:cNvSpPr/>
          <p:nvPr/>
        </p:nvSpPr>
        <p:spPr>
          <a:xfrm>
            <a:off x="4102099" y="8636095"/>
            <a:ext cx="936915" cy="7905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7" name="CuadroTexto 6">
            <a:extLst>
              <a:ext uri="{FF2B5EF4-FFF2-40B4-BE49-F238E27FC236}">
                <a16:creationId xmlns:a16="http://schemas.microsoft.com/office/drawing/2014/main" id="{0FF05E2B-EAC9-AA9D-A29C-F795A88ED52C}"/>
              </a:ext>
            </a:extLst>
          </p:cNvPr>
          <p:cNvSpPr txBox="1"/>
          <p:nvPr/>
        </p:nvSpPr>
        <p:spPr>
          <a:xfrm>
            <a:off x="5407025" y="11738456"/>
            <a:ext cx="1371311" cy="21544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CL" sz="800" kern="100" dirty="0">
                <a:latin typeface="Arial" panose="020B0604020202020204" pitchFamily="34" charset="0"/>
                <a:ea typeface="Calibri" panose="020F0502020204030204" pitchFamily="34" charset="0"/>
                <a:cs typeface="Arial" panose="020B0604020202020204" pitchFamily="34" charset="0"/>
              </a:rPr>
              <a:t>PP-UNP-CHL-2007</a:t>
            </a:r>
          </a:p>
        </p:txBody>
      </p:sp>
    </p:spTree>
    <p:extLst>
      <p:ext uri="{BB962C8B-B14F-4D97-AF65-F5344CB8AC3E}">
        <p14:creationId xmlns:p14="http://schemas.microsoft.com/office/powerpoint/2010/main" val="3092867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170</TotalTime>
  <Words>276</Words>
  <Application>Microsoft Office PowerPoint</Application>
  <PresentationFormat>Panorámica</PresentationFormat>
  <Paragraphs>17</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Aptos</vt:lpstr>
      <vt:lpstr>Aptos Display</vt:lpstr>
      <vt:lpstr>Arial</vt:lpstr>
      <vt:lpstr>Office Theme</vt:lpstr>
      <vt:lpstr>Introducción: El paradigma de dispensación reactivo es el responsable de los largos tiempos de espera para la entrega de medicamentos. El sistema Free Flow Farma reduce drásticamente los tiempos de espera, aplicando tecnologías informáticas mediante el cambio de paradigma de dispensación.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El paradigma de dispensación reactivo es el responsable de los largos tiempos de espera para la entrega de medicamentos. El sistema Free Flow Farma reduce drásticamente los tiempos de espera, aplicando tecnologías informáticas mediante el cambio de paradigma de dispensación.</dc:title>
  <dc:creator>Jonathan Cartagena</dc:creator>
  <cp:lastModifiedBy>Madeleine Riquelme</cp:lastModifiedBy>
  <cp:revision>11</cp:revision>
  <dcterms:created xsi:type="dcterms:W3CDTF">2024-10-23T16:54:47Z</dcterms:created>
  <dcterms:modified xsi:type="dcterms:W3CDTF">2024-12-06T00:56:36Z</dcterms:modified>
</cp:coreProperties>
</file>