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BFCA64-E64F-4781-9448-F8EEF099A0E9}" v="2" dt="2024-12-06T00:53:56.90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cxnSp>
        <p:nvCxnSpPr>
          <p:cNvPr id="26" name="Conector recto 25">
            <a:extLst>
              <a:ext uri="{FF2B5EF4-FFF2-40B4-BE49-F238E27FC236}">
                <a16:creationId xmlns:a16="http://schemas.microsoft.com/office/drawing/2014/main" id="{99ABB5F0-EB2D-97B3-4F46-2CEBFD089227}"/>
              </a:ext>
            </a:extLst>
          </p:cNvPr>
          <p:cNvCxnSpPr>
            <a:cxnSpLocks/>
          </p:cNvCxnSpPr>
          <p:nvPr/>
        </p:nvCxnSpPr>
        <p:spPr>
          <a:xfrm>
            <a:off x="943956" y="1360628"/>
            <a:ext cx="5522768" cy="3856"/>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456242" y="1809474"/>
            <a:ext cx="2984569" cy="1343212"/>
          </a:xfrm>
          <a:solidFill>
            <a:srgbClr val="FFFFFF">
              <a:alpha val="12941"/>
            </a:srgbClr>
          </a:solidFill>
          <a:ln>
            <a:solidFill>
              <a:srgbClr val="00D2DD"/>
            </a:solidFill>
          </a:ln>
        </p:spPr>
        <p:txBody>
          <a:bodyPr>
            <a:normAutofit fontScale="90000"/>
          </a:bodyPr>
          <a:lstStyle/>
          <a:p>
            <a:r>
              <a:rPr lang="es-CL" sz="1199" dirty="0">
                <a:latin typeface="Arial" panose="020B0604020202020204" pitchFamily="34" charset="0"/>
                <a:cs typeface="Arial" panose="020B0604020202020204" pitchFamily="34" charset="0"/>
              </a:rPr>
              <a:t>Introducción:</a:t>
            </a:r>
            <a:br>
              <a:rPr lang="es-CL" sz="1199" dirty="0">
                <a:latin typeface="Arial" panose="020B0604020202020204" pitchFamily="34" charset="0"/>
                <a:cs typeface="Arial" panose="020B0604020202020204" pitchFamily="34" charset="0"/>
              </a:rPr>
            </a:br>
            <a:r>
              <a:rPr lang="es-CL" sz="1199" dirty="0">
                <a:latin typeface="Arial" panose="020B0604020202020204" pitchFamily="34" charset="0"/>
                <a:cs typeface="Arial" panose="020B0604020202020204" pitchFamily="34" charset="0"/>
              </a:rPr>
              <a:t>Ante la necesidad constante de digitalizar nuestros procesos y mejorar la gestión de Farmacias asistenciales, nace un software de desarrollo propio, con </a:t>
            </a:r>
            <a:r>
              <a:rPr lang="es-CL" sz="1199" dirty="0" err="1">
                <a:latin typeface="Arial" panose="020B0604020202020204" pitchFamily="34" charset="0"/>
                <a:cs typeface="Arial" panose="020B0604020202020204" pitchFamily="34" charset="0"/>
              </a:rPr>
              <a:t>QFs</a:t>
            </a:r>
            <a:r>
              <a:rPr lang="es-CL" sz="1199" dirty="0">
                <a:latin typeface="Arial" panose="020B0604020202020204" pitchFamily="34" charset="0"/>
                <a:cs typeface="Arial" panose="020B0604020202020204" pitchFamily="34" charset="0"/>
              </a:rPr>
              <a:t> como </a:t>
            </a:r>
            <a:r>
              <a:rPr lang="es-CL" sz="1199" dirty="0" err="1">
                <a:latin typeface="Arial" panose="020B0604020202020204" pitchFamily="34" charset="0"/>
                <a:cs typeface="Arial" panose="020B0604020202020204" pitchFamily="34" charset="0"/>
              </a:rPr>
              <a:t>product</a:t>
            </a:r>
            <a:r>
              <a:rPr lang="es-CL" sz="1199" dirty="0">
                <a:latin typeface="Arial" panose="020B0604020202020204" pitchFamily="34" charset="0"/>
                <a:cs typeface="Arial" panose="020B0604020202020204" pitchFamily="34" charset="0"/>
              </a:rPr>
              <a:t> </a:t>
            </a:r>
            <a:r>
              <a:rPr lang="es-CL" sz="1199" dirty="0" err="1">
                <a:latin typeface="Arial" panose="020B0604020202020204" pitchFamily="34" charset="0"/>
                <a:cs typeface="Arial" panose="020B0604020202020204" pitchFamily="34" charset="0"/>
              </a:rPr>
              <a:t>owner</a:t>
            </a:r>
            <a:r>
              <a:rPr lang="es-CL" sz="1199" dirty="0">
                <a:latin typeface="Arial" panose="020B0604020202020204" pitchFamily="34" charset="0"/>
                <a:cs typeface="Arial" panose="020B0604020202020204" pitchFamily="34" charset="0"/>
              </a:rPr>
              <a:t>, que permita dar solución al proceso de prescripción, y dispensación de fármacos. </a:t>
            </a:r>
            <a:br>
              <a:rPr lang="es-CL" sz="1199" dirty="0">
                <a:latin typeface="Arial" panose="020B0604020202020204" pitchFamily="34" charset="0"/>
                <a:cs typeface="Arial" panose="020B0604020202020204" pitchFamily="34" charset="0"/>
              </a:rPr>
            </a:br>
            <a:endParaRPr lang="es-CL" sz="1199"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491392" y="1807179"/>
            <a:ext cx="2984569" cy="1343212"/>
          </a:xfrm>
          <a:solidFill>
            <a:srgbClr val="FFFFFF">
              <a:alpha val="12941"/>
            </a:srgbClr>
          </a:solidFill>
          <a:ln>
            <a:solidFill>
              <a:srgbClr val="00D2DD"/>
            </a:solidFill>
          </a:ln>
        </p:spPr>
        <p:txBody>
          <a:bodyPr/>
          <a:lstStyle/>
          <a:p>
            <a:r>
              <a:rPr lang="es-CL" dirty="0">
                <a:latin typeface="Arial" panose="020B0604020202020204" pitchFamily="34" charset="0"/>
                <a:cs typeface="Arial" panose="020B0604020202020204" pitchFamily="34" charset="0"/>
              </a:rPr>
              <a:t>Objetivo:</a:t>
            </a:r>
          </a:p>
          <a:p>
            <a:pPr>
              <a:spcBef>
                <a:spcPts val="0"/>
              </a:spcBef>
            </a:pPr>
            <a:r>
              <a:rPr lang="es-CL" dirty="0">
                <a:latin typeface="Arial" panose="020B0604020202020204" pitchFamily="34" charset="0"/>
                <a:cs typeface="Arial" panose="020B0604020202020204" pitchFamily="34" charset="0"/>
              </a:rPr>
              <a:t>Disponer de una receta electrónica y pase de infectología que permita dar seguridad en los tratamientos, legibilidad de información, rapidez de procesos y trazabilidad de los tratamientos por paciente y fármaco.  </a:t>
            </a:r>
          </a:p>
        </p:txBody>
      </p:sp>
      <p:sp>
        <p:nvSpPr>
          <p:cNvPr id="15" name="Marcador de gráfico 10">
            <a:extLst>
              <a:ext uri="{FF2B5EF4-FFF2-40B4-BE49-F238E27FC236}">
                <a16:creationId xmlns:a16="http://schemas.microsoft.com/office/drawing/2014/main" id="{13A35308-A9C3-2987-90EC-B2913B77C538}"/>
              </a:ext>
            </a:extLst>
          </p:cNvPr>
          <p:cNvSpPr>
            <a:spLocks noGrp="1"/>
          </p:cNvSpPr>
          <p:nvPr>
            <p:ph type="chart" sz="quarter" idx="14"/>
          </p:nvPr>
        </p:nvSpPr>
        <p:spPr>
          <a:xfrm>
            <a:off x="432629" y="5667625"/>
            <a:ext cx="2996375" cy="1904940"/>
          </a:xfrm>
          <a:ln>
            <a:solidFill>
              <a:srgbClr val="00D2DD"/>
            </a:solidFill>
          </a:ln>
        </p:spPr>
        <p:txBody>
          <a:bodyPr/>
          <a:lstStyle/>
          <a:p>
            <a:endParaRPr lang="es-CL" dirty="0"/>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407333" y="3150391"/>
            <a:ext cx="6043333" cy="1175679"/>
          </a:xfrm>
          <a:prstGeom prst="rect">
            <a:avLst/>
          </a:prstGeom>
          <a:solidFill>
            <a:srgbClr val="FFFFFF">
              <a:alpha val="12941"/>
            </a:srgbClr>
          </a:solidFill>
          <a:ln>
            <a:solidFill>
              <a:srgbClr val="000067"/>
            </a:solidFill>
          </a:ln>
        </p:spPr>
        <p:txBody>
          <a:bodyPr vert="horz" lIns="60961" tIns="30481" rIns="60961" bIns="30481" rtlCol="0" anchor="t">
            <a:normAutofit fontScale="925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Método:</a:t>
            </a:r>
          </a:p>
          <a:p>
            <a:pPr marL="47997">
              <a:spcBef>
                <a:spcPts val="0"/>
              </a:spcBef>
            </a:pPr>
            <a:r>
              <a:rPr lang="es-ES" sz="1200" dirty="0">
                <a:latin typeface="Arial" panose="020B0604020202020204" pitchFamily="34" charset="0"/>
                <a:cs typeface="Arial" panose="020B0604020202020204" pitchFamily="34" charset="0"/>
              </a:rPr>
              <a:t>Mediante un proyecto de mejoramiento interno, presentado por QF a equipo directivo, y el apoyo de un equipo multidisciplinario y departamento de TIC se crea un software de desarrollo institucional para la generación de recetas electrónicas, pases de infectología y un módulo de dispensación centrado inicialmente en pacientes ambulatorios. Este es elaborado bajo la metodología ágil scrum obteniendo un producto mínimo viable con mantenciones correctivas y evolutivas, generando un sistema robusto de gestión institucional. </a:t>
            </a:r>
            <a:endParaRPr lang="en-US" sz="1068"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432627" y="4437853"/>
            <a:ext cx="2996375" cy="1175680"/>
          </a:xfrm>
          <a:prstGeom prst="rect">
            <a:avLst/>
          </a:prstGeom>
          <a:solidFill>
            <a:srgbClr val="FFFFFF">
              <a:alpha val="12941"/>
            </a:srgbClr>
          </a:solidFill>
          <a:ln>
            <a:solidFill>
              <a:srgbClr val="000067"/>
            </a:solidFill>
          </a:ln>
        </p:spPr>
        <p:txBody>
          <a:bodyPr vert="horz" lIns="60961" tIns="30481" rIns="60961" bIns="30481" rtlCol="0" anchor="t">
            <a:normAutofit fontScale="92500"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Resultados:</a:t>
            </a:r>
          </a:p>
          <a:p>
            <a:pPr marL="47997">
              <a:spcBef>
                <a:spcPts val="0"/>
              </a:spcBef>
            </a:pPr>
            <a:r>
              <a:rPr lang="es-ES" sz="1200" dirty="0">
                <a:latin typeface="Arial" panose="020B0604020202020204" pitchFamily="34" charset="0"/>
                <a:cs typeface="Arial" panose="020B0604020202020204" pitchFamily="34" charset="0"/>
              </a:rPr>
              <a:t>100% de la prescripción hospitalaria ambulatoria (se exceptúa receta cheque por normativa vigente) y pases de infectología generados desde 2023 por profesionales habilitados para prescribir según norma, generando aumento satisfacción usuaria y funcionaria. </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432627" y="9489625"/>
            <a:ext cx="6053300" cy="1077683"/>
          </a:xfrm>
          <a:prstGeom prst="rect">
            <a:avLst/>
          </a:prstGeom>
          <a:ln>
            <a:solidFill>
              <a:srgbClr val="00D2DD"/>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Conclusiones:</a:t>
            </a:r>
          </a:p>
          <a:p>
            <a:pPr marL="47997">
              <a:spcBef>
                <a:spcPts val="0"/>
              </a:spcBef>
            </a:pPr>
            <a:r>
              <a:rPr lang="es-ES" sz="1200" dirty="0">
                <a:latin typeface="Arial" panose="020B0604020202020204" pitchFamily="34" charset="0"/>
                <a:cs typeface="Arial" panose="020B0604020202020204" pitchFamily="34" charset="0"/>
              </a:rPr>
              <a:t>El cambio de  forma de prescripción y dispensación en el ámbito ambulatorio con la incorporación de tecnologías que permitan realizar estas funciones genera mejoras de rapidez en las entregas, seguridad de despachos y trazabilidad desde que se prescribe hasta que se dispensa. Además, mejora de manera importante la satisfacción usuaria y funcionaria.</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930814" y="210741"/>
            <a:ext cx="3046029" cy="262685"/>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867" b="1" dirty="0">
                <a:solidFill>
                  <a:srgbClr val="2F3FB6"/>
                </a:solidFill>
                <a:latin typeface="Arial" panose="020B0604020202020204" pitchFamily="34" charset="0"/>
                <a:cs typeface="Arial" panose="020B0604020202020204" pitchFamily="34" charset="0"/>
              </a:rPr>
              <a:t>Receta electrónica y módulo dispensación HCSBA</a:t>
            </a:r>
            <a:endParaRPr lang="en-US" sz="1867"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32627" y="1129569"/>
            <a:ext cx="5691407" cy="255931"/>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Autor:</a:t>
            </a:r>
          </a:p>
        </p:txBody>
      </p:sp>
      <p:cxnSp>
        <p:nvCxnSpPr>
          <p:cNvPr id="27" name="Conector recto 26">
            <a:extLst>
              <a:ext uri="{FF2B5EF4-FFF2-40B4-BE49-F238E27FC236}">
                <a16:creationId xmlns:a16="http://schemas.microsoft.com/office/drawing/2014/main" id="{F455C445-B0C7-D82C-CFF8-4A2209E4EECC}"/>
              </a:ext>
            </a:extLst>
          </p:cNvPr>
          <p:cNvCxnSpPr>
            <a:cxnSpLocks/>
          </p:cNvCxnSpPr>
          <p:nvPr/>
        </p:nvCxnSpPr>
        <p:spPr>
          <a:xfrm>
            <a:off x="1349115" y="1611328"/>
            <a:ext cx="5126845" cy="0"/>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661468CB-F6D6-B9EF-EAE6-2DEB32BEECA0}"/>
              </a:ext>
            </a:extLst>
          </p:cNvPr>
          <p:cNvSpPr txBox="1"/>
          <p:nvPr/>
        </p:nvSpPr>
        <p:spPr>
          <a:xfrm>
            <a:off x="432625" y="10592188"/>
            <a:ext cx="4057848" cy="235898"/>
          </a:xfrm>
          <a:prstGeom prst="rect">
            <a:avLst/>
          </a:prstGeom>
          <a:noFill/>
        </p:spPr>
        <p:txBody>
          <a:bodyPr wrap="square">
            <a:spAutoFit/>
          </a:bodyPr>
          <a:lstStyle/>
          <a:p>
            <a:r>
              <a:rPr lang="es-CL" sz="933" dirty="0">
                <a:solidFill>
                  <a:srgbClr val="4D5156"/>
                </a:solidFill>
                <a:latin typeface="Arial" panose="020B0604020202020204" pitchFamily="34" charset="0"/>
                <a:cs typeface="Arial" panose="020B0604020202020204" pitchFamily="34" charset="0"/>
              </a:rPr>
              <a:t> Referencias bibliográficas:</a:t>
            </a:r>
            <a:endParaRPr lang="es-CL" sz="933"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E707A7F4-3035-07BA-AF24-CF3A460168B4}"/>
              </a:ext>
            </a:extLst>
          </p:cNvPr>
          <p:cNvSpPr txBox="1"/>
          <p:nvPr/>
        </p:nvSpPr>
        <p:spPr>
          <a:xfrm>
            <a:off x="382043" y="1402254"/>
            <a:ext cx="5931672" cy="295915"/>
          </a:xfrm>
          <a:prstGeom prst="rect">
            <a:avLst/>
          </a:prstGeom>
          <a:noFill/>
        </p:spPr>
        <p:txBody>
          <a:bodyPr wrap="square">
            <a:spAutoFit/>
          </a:body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Coautores:</a:t>
            </a:r>
          </a:p>
        </p:txBody>
      </p:sp>
      <p:pic>
        <p:nvPicPr>
          <p:cNvPr id="16" name="Marcador de posición de imagen 15" descr="Logotipo&#10;&#10;Descripción generada automáticamente">
            <a:extLst>
              <a:ext uri="{FF2B5EF4-FFF2-40B4-BE49-F238E27FC236}">
                <a16:creationId xmlns:a16="http://schemas.microsoft.com/office/drawing/2014/main" id="{DEFB0654-6D55-3BF9-A510-148FC07B831D}"/>
              </a:ext>
            </a:extLst>
          </p:cNvPr>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t="7912" b="7912"/>
          <a:stretch>
            <a:fillRect/>
          </a:stretch>
        </p:blipFill>
        <p:spPr>
          <a:xfrm>
            <a:off x="504825" y="139700"/>
            <a:ext cx="1314450" cy="855663"/>
          </a:xfrm>
        </p:spPr>
      </p:pic>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4256" y="11738456"/>
            <a:ext cx="495166" cy="202358"/>
          </a:xfrm>
          <a:prstGeom prst="rect">
            <a:avLst/>
          </a:prstGeom>
        </p:spPr>
      </p:pic>
      <p:sp>
        <p:nvSpPr>
          <p:cNvPr id="10" name="CuadroTexto 9">
            <a:extLst>
              <a:ext uri="{FF2B5EF4-FFF2-40B4-BE49-F238E27FC236}">
                <a16:creationId xmlns:a16="http://schemas.microsoft.com/office/drawing/2014/main" id="{DD60E4D8-CF81-DD47-A97D-40FAA3F5E109}"/>
              </a:ext>
            </a:extLst>
          </p:cNvPr>
          <p:cNvSpPr txBox="1"/>
          <p:nvPr/>
        </p:nvSpPr>
        <p:spPr>
          <a:xfrm>
            <a:off x="1145622" y="1104206"/>
            <a:ext cx="3385573" cy="297454"/>
          </a:xfrm>
          <a:prstGeom prst="rect">
            <a:avLst/>
          </a:prstGeom>
          <a:noFill/>
        </p:spPr>
        <p:txBody>
          <a:bodyPr wrap="square" rtlCol="0">
            <a:spAutoFit/>
          </a:bodyPr>
          <a:lstStyle/>
          <a:p>
            <a:r>
              <a:rPr lang="es-CL" sz="1333" kern="100" dirty="0">
                <a:latin typeface="Arial" panose="020B0604020202020204" pitchFamily="34" charset="0"/>
                <a:ea typeface="Calibri" panose="020F0502020204030204" pitchFamily="34" charset="0"/>
                <a:cs typeface="Arial" panose="020B0604020202020204" pitchFamily="34" charset="0"/>
              </a:rPr>
              <a:t>QF. Francisco Tolosa Navarro</a:t>
            </a:r>
          </a:p>
        </p:txBody>
      </p:sp>
      <p:sp>
        <p:nvSpPr>
          <p:cNvPr id="11" name="CuadroTexto 10">
            <a:extLst>
              <a:ext uri="{FF2B5EF4-FFF2-40B4-BE49-F238E27FC236}">
                <a16:creationId xmlns:a16="http://schemas.microsoft.com/office/drawing/2014/main" id="{05B812C8-FD24-FD66-BA75-028417680D14}"/>
              </a:ext>
            </a:extLst>
          </p:cNvPr>
          <p:cNvSpPr txBox="1"/>
          <p:nvPr/>
        </p:nvSpPr>
        <p:spPr>
          <a:xfrm>
            <a:off x="1426376" y="1358324"/>
            <a:ext cx="3385573" cy="297454"/>
          </a:xfrm>
          <a:prstGeom prst="rect">
            <a:avLst/>
          </a:prstGeom>
          <a:noFill/>
        </p:spPr>
        <p:txBody>
          <a:bodyPr wrap="square" rtlCol="0">
            <a:spAutoFit/>
          </a:bodyPr>
          <a:lstStyle/>
          <a:p>
            <a:r>
              <a:rPr lang="es-CL" sz="1333" kern="100" dirty="0">
                <a:latin typeface="Arial" panose="020B0604020202020204" pitchFamily="34" charset="0"/>
                <a:ea typeface="Calibri" panose="020F0502020204030204" pitchFamily="34" charset="0"/>
                <a:cs typeface="Arial" panose="020B0604020202020204" pitchFamily="34" charset="0"/>
              </a:rPr>
              <a:t>Hospital Clínico san Borja Arriarán</a:t>
            </a:r>
          </a:p>
        </p:txBody>
      </p:sp>
      <p:graphicFrame>
        <p:nvGraphicFramePr>
          <p:cNvPr id="17" name="Tabla 16">
            <a:extLst>
              <a:ext uri="{FF2B5EF4-FFF2-40B4-BE49-F238E27FC236}">
                <a16:creationId xmlns:a16="http://schemas.microsoft.com/office/drawing/2014/main" id="{99CB5196-7335-ED79-893D-2E452F53191B}"/>
              </a:ext>
            </a:extLst>
          </p:cNvPr>
          <p:cNvGraphicFramePr>
            <a:graphicFrameLocks noGrp="1"/>
          </p:cNvGraphicFramePr>
          <p:nvPr>
            <p:extLst>
              <p:ext uri="{D42A27DB-BD31-4B8C-83A1-F6EECF244321}">
                <p14:modId xmlns:p14="http://schemas.microsoft.com/office/powerpoint/2010/main" val="205074596"/>
              </p:ext>
            </p:extLst>
          </p:nvPr>
        </p:nvGraphicFramePr>
        <p:xfrm>
          <a:off x="446717" y="7582129"/>
          <a:ext cx="5994423" cy="1874797"/>
        </p:xfrm>
        <a:graphic>
          <a:graphicData uri="http://schemas.openxmlformats.org/drawingml/2006/table">
            <a:tbl>
              <a:tblPr firstRow="1" bandRow="1">
                <a:tableStyleId>{5C22544A-7EE6-4342-B048-85BDC9FD1C3A}</a:tableStyleId>
              </a:tblPr>
              <a:tblGrid>
                <a:gridCol w="1998141">
                  <a:extLst>
                    <a:ext uri="{9D8B030D-6E8A-4147-A177-3AD203B41FA5}">
                      <a16:colId xmlns:a16="http://schemas.microsoft.com/office/drawing/2014/main" val="3801786910"/>
                    </a:ext>
                  </a:extLst>
                </a:gridCol>
                <a:gridCol w="1998141">
                  <a:extLst>
                    <a:ext uri="{9D8B030D-6E8A-4147-A177-3AD203B41FA5}">
                      <a16:colId xmlns:a16="http://schemas.microsoft.com/office/drawing/2014/main" val="68221191"/>
                    </a:ext>
                  </a:extLst>
                </a:gridCol>
                <a:gridCol w="1998141">
                  <a:extLst>
                    <a:ext uri="{9D8B030D-6E8A-4147-A177-3AD203B41FA5}">
                      <a16:colId xmlns:a16="http://schemas.microsoft.com/office/drawing/2014/main" val="1674357719"/>
                    </a:ext>
                  </a:extLst>
                </a:gridCol>
              </a:tblGrid>
              <a:tr h="294261">
                <a:tc>
                  <a:txBody>
                    <a:bodyPr/>
                    <a:lstStyle/>
                    <a:p>
                      <a:pPr algn="ctr"/>
                      <a:r>
                        <a:rPr lang="es-ES" sz="1050" dirty="0"/>
                        <a:t>PRESCRIPCIONES</a:t>
                      </a:r>
                      <a:endParaRPr lang="es-CL" sz="1050" dirty="0"/>
                    </a:p>
                  </a:txBody>
                  <a:tcPr/>
                </a:tc>
                <a:tc>
                  <a:txBody>
                    <a:bodyPr/>
                    <a:lstStyle/>
                    <a:p>
                      <a:pPr algn="ctr"/>
                      <a:r>
                        <a:rPr lang="es-ES" sz="1200" dirty="0"/>
                        <a:t>PASE INFECOLOGIA</a:t>
                      </a:r>
                      <a:endParaRPr lang="es-CL" sz="1200" dirty="0"/>
                    </a:p>
                  </a:txBody>
                  <a:tcPr/>
                </a:tc>
                <a:tc>
                  <a:txBody>
                    <a:bodyPr/>
                    <a:lstStyle/>
                    <a:p>
                      <a:pPr algn="ctr"/>
                      <a:r>
                        <a:rPr lang="es-ES" sz="1200" dirty="0"/>
                        <a:t>DIPENSACIONES </a:t>
                      </a:r>
                      <a:endParaRPr lang="es-CL" sz="1200" dirty="0"/>
                    </a:p>
                  </a:txBody>
                  <a:tcPr/>
                </a:tc>
                <a:extLst>
                  <a:ext uri="{0D108BD9-81ED-4DB2-BD59-A6C34878D82A}">
                    <a16:rowId xmlns:a16="http://schemas.microsoft.com/office/drawing/2014/main" val="1702248513"/>
                  </a:ext>
                </a:extLst>
              </a:tr>
              <a:tr h="472639">
                <a:tc>
                  <a:txBody>
                    <a:bodyPr/>
                    <a:lstStyle/>
                    <a:p>
                      <a:pPr algn="l"/>
                      <a:r>
                        <a:rPr lang="es-ES" sz="900" kern="1200" dirty="0">
                          <a:solidFill>
                            <a:schemeClr val="dk1"/>
                          </a:solidFill>
                          <a:latin typeface="+mn-lt"/>
                          <a:ea typeface="+mn-ea"/>
                          <a:cs typeface="+mn-cs"/>
                        </a:rPr>
                        <a:t>716 PRESCRIPTORES HABILITADOS</a:t>
                      </a:r>
                      <a:endParaRPr lang="es-CL" sz="900" kern="1200" dirty="0">
                        <a:solidFill>
                          <a:schemeClr val="dk1"/>
                        </a:solidFill>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ES" sz="900" kern="1200" dirty="0">
                          <a:solidFill>
                            <a:schemeClr val="dk1"/>
                          </a:solidFill>
                          <a:latin typeface="+mn-lt"/>
                          <a:ea typeface="+mn-ea"/>
                          <a:cs typeface="+mn-cs"/>
                        </a:rPr>
                        <a:t>21 INFECTOLOGOS HABILITADOS</a:t>
                      </a:r>
                      <a:endParaRPr lang="es-CL" sz="900" kern="1200" dirty="0">
                        <a:solidFill>
                          <a:schemeClr val="dk1"/>
                        </a:solidFill>
                        <a:latin typeface="+mn-lt"/>
                        <a:ea typeface="+mn-ea"/>
                        <a:cs typeface="+mn-cs"/>
                      </a:endParaRPr>
                    </a:p>
                    <a:p>
                      <a:pPr algn="l"/>
                      <a:endParaRPr lang="es-CL" sz="900" kern="1200" dirty="0">
                        <a:solidFill>
                          <a:schemeClr val="dk1"/>
                        </a:solidFill>
                        <a:latin typeface="+mn-lt"/>
                        <a:ea typeface="+mn-ea"/>
                        <a:cs typeface="+mn-cs"/>
                      </a:endParaRPr>
                    </a:p>
                  </a:txBody>
                  <a:tcPr/>
                </a:tc>
                <a:tc>
                  <a:txBody>
                    <a:bodyPr/>
                    <a:lstStyle/>
                    <a:p>
                      <a:pPr algn="l"/>
                      <a:r>
                        <a:rPr lang="es-ES" sz="900" kern="1200" dirty="0">
                          <a:solidFill>
                            <a:schemeClr val="dk1"/>
                          </a:solidFill>
                          <a:latin typeface="+mn-lt"/>
                          <a:ea typeface="+mn-ea"/>
                          <a:cs typeface="+mn-cs"/>
                        </a:rPr>
                        <a:t>CANTIDAD DE RECETAS DESPACHADAS 270.859</a:t>
                      </a:r>
                      <a:endParaRPr lang="es-CL" sz="900" kern="1200" dirty="0">
                        <a:solidFill>
                          <a:schemeClr val="dk1"/>
                        </a:solidFill>
                        <a:latin typeface="+mn-lt"/>
                        <a:ea typeface="+mn-ea"/>
                        <a:cs typeface="+mn-cs"/>
                      </a:endParaRPr>
                    </a:p>
                  </a:txBody>
                  <a:tcPr/>
                </a:tc>
                <a:extLst>
                  <a:ext uri="{0D108BD9-81ED-4DB2-BD59-A6C34878D82A}">
                    <a16:rowId xmlns:a16="http://schemas.microsoft.com/office/drawing/2014/main" val="1075370482"/>
                  </a:ext>
                </a:extLst>
              </a:tr>
              <a:tr h="604977">
                <a:tc>
                  <a:txBody>
                    <a:bodyPr/>
                    <a:lstStyle/>
                    <a:p>
                      <a:pPr algn="l"/>
                      <a:r>
                        <a:rPr lang="es-ES" sz="900" kern="1200" dirty="0">
                          <a:solidFill>
                            <a:schemeClr val="dk1"/>
                          </a:solidFill>
                          <a:latin typeface="+mn-lt"/>
                          <a:ea typeface="+mn-ea"/>
                          <a:cs typeface="+mn-cs"/>
                        </a:rPr>
                        <a:t>474.591 RECETAS GENERADAS</a:t>
                      </a:r>
                      <a:endParaRPr lang="es-CL" sz="900" kern="1200" dirty="0">
                        <a:solidFill>
                          <a:schemeClr val="dk1"/>
                        </a:solidFill>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ES" sz="900" kern="1200" dirty="0">
                          <a:solidFill>
                            <a:schemeClr val="dk1"/>
                          </a:solidFill>
                          <a:latin typeface="+mn-lt"/>
                          <a:ea typeface="+mn-ea"/>
                          <a:cs typeface="+mn-cs"/>
                        </a:rPr>
                        <a:t>13.110 PASES GENERADOS</a:t>
                      </a:r>
                      <a:endParaRPr lang="es-CL" sz="900" kern="1200" dirty="0">
                        <a:solidFill>
                          <a:schemeClr val="dk1"/>
                        </a:solidFill>
                        <a:latin typeface="+mn-lt"/>
                        <a:ea typeface="+mn-ea"/>
                        <a:cs typeface="+mn-cs"/>
                      </a:endParaRPr>
                    </a:p>
                    <a:p>
                      <a:pPr algn="l"/>
                      <a:endParaRPr lang="es-CL" sz="900" kern="1200" dirty="0">
                        <a:solidFill>
                          <a:schemeClr val="dk1"/>
                        </a:solidFill>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ES" sz="900" kern="1200" dirty="0">
                          <a:solidFill>
                            <a:schemeClr val="dk1"/>
                          </a:solidFill>
                          <a:latin typeface="+mn-lt"/>
                          <a:ea typeface="+mn-ea"/>
                          <a:cs typeface="+mn-cs"/>
                        </a:rPr>
                        <a:t>CANTIDAD DE PRESCRIPCIONES DESPACHADAS 569.498</a:t>
                      </a:r>
                      <a:endParaRPr lang="es-CL" sz="900" kern="1200" dirty="0">
                        <a:solidFill>
                          <a:schemeClr val="dk1"/>
                        </a:solidFill>
                        <a:latin typeface="+mn-lt"/>
                        <a:ea typeface="+mn-ea"/>
                        <a:cs typeface="+mn-cs"/>
                      </a:endParaRPr>
                    </a:p>
                    <a:p>
                      <a:pPr algn="l"/>
                      <a:endParaRPr lang="es-CL" sz="900" kern="1200" dirty="0">
                        <a:solidFill>
                          <a:schemeClr val="dk1"/>
                        </a:solidFill>
                        <a:latin typeface="+mn-lt"/>
                        <a:ea typeface="+mn-ea"/>
                        <a:cs typeface="+mn-cs"/>
                      </a:endParaRPr>
                    </a:p>
                  </a:txBody>
                  <a:tcPr/>
                </a:tc>
                <a:extLst>
                  <a:ext uri="{0D108BD9-81ED-4DB2-BD59-A6C34878D82A}">
                    <a16:rowId xmlns:a16="http://schemas.microsoft.com/office/drawing/2014/main" val="3781042823"/>
                  </a:ext>
                </a:extLst>
              </a:tr>
              <a:tr h="472639">
                <a:tc>
                  <a:txBody>
                    <a:bodyPr/>
                    <a:lstStyle/>
                    <a:p>
                      <a:pPr algn="l"/>
                      <a:r>
                        <a:rPr lang="es-ES" sz="900" kern="1200" dirty="0">
                          <a:solidFill>
                            <a:schemeClr val="dk1"/>
                          </a:solidFill>
                          <a:latin typeface="+mn-lt"/>
                          <a:ea typeface="+mn-ea"/>
                          <a:cs typeface="+mn-cs"/>
                        </a:rPr>
                        <a:t>73 UNIDADES, DEPARTAMENTOS O SUBSECCIONES</a:t>
                      </a:r>
                      <a:endParaRPr lang="es-CL" sz="900" kern="1200" dirty="0">
                        <a:solidFill>
                          <a:schemeClr val="dk1"/>
                        </a:solidFill>
                        <a:latin typeface="+mn-lt"/>
                        <a:ea typeface="+mn-ea"/>
                        <a:cs typeface="+mn-cs"/>
                      </a:endParaRPr>
                    </a:p>
                  </a:txBody>
                  <a:tcPr/>
                </a:tc>
                <a:tc>
                  <a:txBody>
                    <a:bodyPr/>
                    <a:lstStyle/>
                    <a:p>
                      <a:pPr algn="l"/>
                      <a:r>
                        <a:rPr lang="es-ES" sz="900" kern="1200" dirty="0">
                          <a:solidFill>
                            <a:schemeClr val="dk1"/>
                          </a:solidFill>
                          <a:latin typeface="+mn-lt"/>
                          <a:ea typeface="+mn-ea"/>
                          <a:cs typeface="+mn-cs"/>
                        </a:rPr>
                        <a:t>TOTALIDAD DE ATENCION CERRADA ADULTA E INFANTIL</a:t>
                      </a:r>
                      <a:endParaRPr lang="es-CL" sz="900" kern="1200" dirty="0">
                        <a:solidFill>
                          <a:schemeClr val="dk1"/>
                        </a:solidFill>
                        <a:latin typeface="+mn-lt"/>
                        <a:ea typeface="+mn-ea"/>
                        <a:cs typeface="+mn-cs"/>
                      </a:endParaRPr>
                    </a:p>
                  </a:txBody>
                  <a:tcPr/>
                </a:tc>
                <a:tc>
                  <a:txBody>
                    <a:bodyPr/>
                    <a:lstStyle/>
                    <a:p>
                      <a:pPr algn="l"/>
                      <a:r>
                        <a:rPr lang="es-ES" sz="900" b="1" kern="1200" dirty="0">
                          <a:solidFill>
                            <a:schemeClr val="dk1"/>
                          </a:solidFill>
                          <a:latin typeface="+mn-lt"/>
                          <a:ea typeface="+mn-ea"/>
                          <a:cs typeface="+mn-cs"/>
                        </a:rPr>
                        <a:t>DISPENSACION DATA DESDE IMPLEMENTACION EN 07/2023 a 10/2024</a:t>
                      </a:r>
                      <a:endParaRPr lang="es-CL" sz="900" b="1" kern="1200" dirty="0">
                        <a:solidFill>
                          <a:schemeClr val="dk1"/>
                        </a:solidFill>
                        <a:latin typeface="+mn-lt"/>
                        <a:ea typeface="+mn-ea"/>
                        <a:cs typeface="+mn-cs"/>
                      </a:endParaRPr>
                    </a:p>
                  </a:txBody>
                  <a:tcPr/>
                </a:tc>
                <a:extLst>
                  <a:ext uri="{0D108BD9-81ED-4DB2-BD59-A6C34878D82A}">
                    <a16:rowId xmlns:a16="http://schemas.microsoft.com/office/drawing/2014/main" val="3991147654"/>
                  </a:ext>
                </a:extLst>
              </a:tr>
            </a:tbl>
          </a:graphicData>
        </a:graphic>
      </p:graphicFrame>
      <p:pic>
        <p:nvPicPr>
          <p:cNvPr id="34" name="Imagen 33">
            <a:extLst>
              <a:ext uri="{FF2B5EF4-FFF2-40B4-BE49-F238E27FC236}">
                <a16:creationId xmlns:a16="http://schemas.microsoft.com/office/drawing/2014/main" id="{24E9AFD7-5AAF-2FEA-8202-FF3BD5435E4A}"/>
              </a:ext>
            </a:extLst>
          </p:cNvPr>
          <p:cNvPicPr>
            <a:picLocks noChangeAspect="1"/>
          </p:cNvPicPr>
          <p:nvPr/>
        </p:nvPicPr>
        <p:blipFill>
          <a:blip r:embed="rId9"/>
          <a:stretch>
            <a:fillRect/>
          </a:stretch>
        </p:blipFill>
        <p:spPr>
          <a:xfrm>
            <a:off x="468378" y="5690047"/>
            <a:ext cx="2972433" cy="1882327"/>
          </a:xfrm>
          <a:prstGeom prst="rect">
            <a:avLst/>
          </a:prstGeom>
        </p:spPr>
      </p:pic>
      <p:pic>
        <p:nvPicPr>
          <p:cNvPr id="38" name="Imagen 37">
            <a:extLst>
              <a:ext uri="{FF2B5EF4-FFF2-40B4-BE49-F238E27FC236}">
                <a16:creationId xmlns:a16="http://schemas.microsoft.com/office/drawing/2014/main" id="{8D1D5D66-1307-1618-E6A7-E73DA2B4D94B}"/>
              </a:ext>
            </a:extLst>
          </p:cNvPr>
          <p:cNvPicPr>
            <a:picLocks noChangeAspect="1"/>
          </p:cNvPicPr>
          <p:nvPr/>
        </p:nvPicPr>
        <p:blipFill>
          <a:blip r:embed="rId10"/>
          <a:stretch>
            <a:fillRect/>
          </a:stretch>
        </p:blipFill>
        <p:spPr>
          <a:xfrm>
            <a:off x="3693912" y="4437853"/>
            <a:ext cx="2731459" cy="3134521"/>
          </a:xfrm>
          <a:prstGeom prst="rect">
            <a:avLst/>
          </a:prstGeom>
        </p:spPr>
      </p:pic>
      <p:sp>
        <p:nvSpPr>
          <p:cNvPr id="7" name="CuadroTexto 6">
            <a:extLst>
              <a:ext uri="{FF2B5EF4-FFF2-40B4-BE49-F238E27FC236}">
                <a16:creationId xmlns:a16="http://schemas.microsoft.com/office/drawing/2014/main" id="{0FF05E2B-EAC9-AA9D-A29C-F795A88ED52C}"/>
              </a:ext>
            </a:extLst>
          </p:cNvPr>
          <p:cNvSpPr txBox="1"/>
          <p:nvPr/>
        </p:nvSpPr>
        <p:spPr>
          <a:xfrm>
            <a:off x="5438378" y="11725370"/>
            <a:ext cx="1371311" cy="215444"/>
          </a:xfrm>
          <a:prstGeom prst="rect">
            <a:avLst/>
          </a:prstGeom>
          <a:noFill/>
        </p:spPr>
        <p:txBody>
          <a:bodyPr wrap="square" rtlCol="0">
            <a:spAutoFit/>
          </a:body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1249</TotalTime>
  <Words>336</Words>
  <Application>Microsoft Office PowerPoint</Application>
  <PresentationFormat>Panorámica</PresentationFormat>
  <Paragraphs>29</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Introducción: Ante la necesidad constante de digitalizar nuestros procesos y mejorar la gestión de Farmacias asistenciales, nace un software de desarrollo propio, con QFs como product owner, que permita dar solución al proceso de prescripción, y dispensación de fármacos.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El paradigma de dispensación reactivo es el responsable de los largos tiempos de espera para la entrega de medicamentos. El sistema Free Flow Farma reduce drásticamente los tiempos de espera, aplicando tecnologías informáticas mediante el cambio de paradigma de dispensación. </dc:title>
  <dc:creator>Jonathan Cartagena</dc:creator>
  <cp:lastModifiedBy>Madeleine Riquelme</cp:lastModifiedBy>
  <cp:revision>11</cp:revision>
  <dcterms:created xsi:type="dcterms:W3CDTF">2024-10-23T16:54:47Z</dcterms:created>
  <dcterms:modified xsi:type="dcterms:W3CDTF">2024-12-06T00:55:45Z</dcterms:modified>
</cp:coreProperties>
</file>